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custDataLst>
    <p:tags r:id="rId55"/>
  </p:custDataLst>
  <p:defaultTextStyle>
    <a:defPPr>
      <a:defRPr lang="en-US"/>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 lastIdx="1" clrIdx="0"/>
  <p:cmAuthor id="2" name="Ramesh Sannareddy" initials="R" lastIdx="7" clrIdx="2"/>
  <p:cmAuthor id="3" name="UPKAR LIDDER" initials="U" lastIdx="2" clrIdx="3"/>
  <p:cmAuthor id="4" name="Leon Katsnelson" initials="L" lastIdx="21" clrIdx="4"/>
  <p:cmAuthor id="5" name="YAN LUO" initials="Y"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1C7DDB"/>
    <a:srgbClr val="0948CB"/>
    <a:srgbClr val="F2F2F2"/>
    <a:srgbClr val="0B49CB"/>
    <a:srgbClr val="F2F4F8"/>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0501"/>
    <p:restoredTop sz="85174"/>
  </p:normalViewPr>
  <p:slideViewPr>
    <p:cSldViewPr snapToObjects="1" showGuides="1">
      <p:cViewPr varScale="1">
        <p:scale>
          <a:sx n="117" d="100"/>
          <a:sy n="117" d="100"/>
        </p:scale>
        <p:origin x="184" y="408"/>
      </p:cViewPr>
      <p:guideLst>
        <p:guide orient="horz" pos="2160"/>
        <p:guide pos="3737"/>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2.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pPr fontAlgn="auto"/>
            <a:endParaRPr lang="en-US" strike="noStrike" noProof="1"/>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pPr fontAlgn="auto"/>
            <a:fld id="{C61B1DFE-DEC1-F84C-B64B-0BC4AFB87332}" type="datetimeFigureOut">
              <a:rPr lang="en-US" strike="noStrike" noProof="1" smtClean="0">
                <a:latin typeface="+mn-lt"/>
                <a:ea typeface="+mn-ea"/>
                <a:cs typeface="+mn-cs"/>
              </a:rPr>
            </a:fld>
            <a:endParaRPr lang="en-US" strike="noStrike" noProof="1"/>
          </a:p>
        </p:txBody>
      </p:sp>
      <p:sp>
        <p:nvSpPr>
          <p:cNvPr id="4" name="Footer Placeholder 3"/>
          <p:cNvSpPr>
            <a:spLocks noGrp="1"/>
          </p:cNvSpPr>
          <p:nvPr>
            <p:ph type="ftr" sz="quarter" idx="2"/>
          </p:nvPr>
        </p:nvSpPr>
        <p:spPr>
          <a:xfrm>
            <a:off x="0" y="1763713"/>
            <a:ext cx="2971800" cy="93663"/>
          </a:xfrm>
          <a:prstGeom prst="rect">
            <a:avLst/>
          </a:prstGeom>
        </p:spPr>
        <p:txBody>
          <a:bodyPr vert="horz" lIns="91440" tIns="45720" rIns="91440" bIns="45720" rtlCol="0" anchor="b"/>
          <a:lstStyle>
            <a:lvl1pPr algn="l">
              <a:defRPr sz="1200"/>
            </a:lvl1pPr>
          </a:lstStyle>
          <a:p>
            <a:pPr fontAlgn="auto"/>
            <a:endParaRPr lang="en-US" strike="noStrike" noProof="1"/>
          </a:p>
        </p:txBody>
      </p:sp>
      <p:sp>
        <p:nvSpPr>
          <p:cNvPr id="5" name="Slide Number Placeholder 4"/>
          <p:cNvSpPr>
            <a:spLocks noGrp="1"/>
          </p:cNvSpPr>
          <p:nvPr>
            <p:ph type="sldNum" sz="quarter" idx="3"/>
          </p:nvPr>
        </p:nvSpPr>
        <p:spPr>
          <a:xfrm>
            <a:off x="3884613" y="1763713"/>
            <a:ext cx="2971800" cy="93663"/>
          </a:xfrm>
          <a:prstGeom prst="rect">
            <a:avLst/>
          </a:prstGeom>
        </p:spPr>
        <p:txBody>
          <a:bodyPr vert="horz" lIns="91440" tIns="45720" rIns="91440" bIns="45720" rtlCol="0" anchor="b"/>
          <a:lstStyle>
            <a:lvl1pPr algn="r">
              <a:defRPr sz="1200"/>
            </a:lvl1pPr>
          </a:lstStyle>
          <a:p>
            <a:pPr fontAlgn="auto"/>
            <a:fld id="{FD91E733-BECA-E944-9B7F-321864631FC0}" type="slidenum">
              <a:rPr lang="en-US" strike="noStrike" noProof="1" smtClean="0">
                <a:latin typeface="+mn-lt"/>
                <a:ea typeface="+mn-ea"/>
                <a:cs typeface="+mn-cs"/>
              </a:rPr>
            </a:fld>
            <a:endParaRPr 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en-US" strike="noStrike" noProof="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9E497948-54D2-43F8-9A63-A99FE3051738}" type="datetimeFigureOut">
              <a:rPr lang="en-US" strike="noStrike" noProof="1" smtClean="0">
                <a:latin typeface="+mn-lt"/>
                <a:ea typeface="+mn-ea"/>
                <a:cs typeface="+mn-cs"/>
              </a:rPr>
            </a:fld>
            <a:endParaRPr lang="en-US" strike="noStrike" noProof="1"/>
          </a:p>
        </p:txBody>
      </p:sp>
      <p:sp>
        <p:nvSpPr>
          <p:cNvPr id="15364" name="Slide Image Placeholder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5365" name="Notes Placeholder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en-US" strike="noStrike" noProof="1"/>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EEBDA0E2-FEBD-4B65-8F16-724CF984F377}" type="slidenum">
              <a:rPr lang="en-US" strike="noStrike" noProof="1" smtClean="0">
                <a:latin typeface="+mn-lt"/>
                <a:ea typeface="+mn-ea"/>
                <a:cs typeface="+mn-cs"/>
              </a:rPr>
            </a:fld>
            <a:endParaRPr 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Slide Image Placeholder 1"/>
          <p:cNvSpPr>
            <a:spLocks noGrp="1" noRot="1" noChangeAspect="1"/>
          </p:cNvSpPr>
          <p:nvPr>
            <p:ph type="sldImg"/>
          </p:nvPr>
        </p:nvSpPr>
        <p:spPr/>
      </p:sp>
      <p:sp>
        <p:nvSpPr>
          <p:cNvPr id="18434" name="Notes Placeholder 2"/>
          <p:cNvSpPr>
            <a:spLocks noGrp="1"/>
          </p:cNvSpPr>
          <p:nvPr>
            <p:ph type="body"/>
          </p:nvPr>
        </p:nvSpPr>
        <p:spPr/>
        <p:txBody>
          <a:bodyPr lIns="91440" tIns="45720" rIns="91440" bIns="45720" anchor="t" anchorCtr="0"/>
          <a:p>
            <a:pPr lvl="0"/>
            <a:endParaRPr lang="en-US" altLang="zh-CN" dirty="0"/>
          </a:p>
        </p:txBody>
      </p:sp>
      <p:sp>
        <p:nvSpPr>
          <p:cNvPr id="1843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en-US" altLang="zh-CN" sz="120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Slide Image Placeholder 1"/>
          <p:cNvSpPr>
            <a:spLocks noGrp="1" noRot="1" noChangeAspect="1"/>
          </p:cNvSpPr>
          <p:nvPr>
            <p:ph type="sldImg"/>
          </p:nvPr>
        </p:nvSpPr>
        <p:spPr/>
      </p:sp>
      <p:sp>
        <p:nvSpPr>
          <p:cNvPr id="23554" name="Notes Placeholder 2"/>
          <p:cNvSpPr>
            <a:spLocks noGrp="1"/>
          </p:cNvSpPr>
          <p:nvPr>
            <p:ph type="body"/>
          </p:nvPr>
        </p:nvSpPr>
        <p:spPr/>
        <p:txBody>
          <a:bodyPr lIns="91440" tIns="45720" rIns="91440" bIns="45720" anchor="t" anchorCtr="0"/>
          <a:p>
            <a:pPr lvl="0" indent="0">
              <a:buNone/>
            </a:pPr>
            <a:endParaRPr lang="en-US" altLang="zh-CN"/>
          </a:p>
        </p:txBody>
      </p:sp>
      <p:sp>
        <p:nvSpPr>
          <p:cNvPr id="23555"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en-US" altLang="zh-CN" sz="1200"/>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Slide Image Placeholder 1"/>
          <p:cNvSpPr>
            <a:spLocks noGrp="1" noRot="1" noChangeAspect="1"/>
          </p:cNvSpPr>
          <p:nvPr>
            <p:ph type="sldImg"/>
          </p:nvPr>
        </p:nvSpPr>
        <p:spPr/>
      </p:sp>
      <p:sp>
        <p:nvSpPr>
          <p:cNvPr id="34818" name="Notes Placeholder 2"/>
          <p:cNvSpPr>
            <a:spLocks noGrp="1"/>
          </p:cNvSpPr>
          <p:nvPr>
            <p:ph type="body"/>
          </p:nvPr>
        </p:nvSpPr>
        <p:spPr/>
        <p:txBody>
          <a:bodyPr lIns="91440" tIns="45720" rIns="91440" bIns="45720" anchor="t" anchorCtr="0"/>
          <a:p>
            <a:pPr lvl="0" indent="0">
              <a:buNone/>
            </a:pPr>
            <a:endParaRPr lang="en-US" altLang="zh-CN"/>
          </a:p>
        </p:txBody>
      </p:sp>
      <p:sp>
        <p:nvSpPr>
          <p:cNvPr id="34819" name="Slide Number Placeholder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p>
            <a:pPr lvl="0" algn="r"/>
            <a:fld id="{9A0DB2DC-4C9A-4742-B13C-FB6460FD3503}" type="slidenum">
              <a:rPr lang="en-US" altLang="zh-CN" sz="1200"/>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6" name="Slide Number Placeholder 5"/>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6" name="Slide Number Placeholder 5"/>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trike="noStrike" noProof="1"/>
              <a:t>Click to edit Master title style</a:t>
            </a:r>
            <a:endParaRPr lang="en-US" strike="noStrike" noProof="1"/>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pPr fontAlgn="auto"/>
            <a:endParaRPr lang="en-US" strike="noStrike" noProof="1"/>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pPr fontAlgn="auto"/>
            <a:endParaRPr lang="en-US" strike="noStrike" noProof="1"/>
          </a:p>
        </p:txBody>
      </p:sp>
      <p:sp>
        <p:nvSpPr>
          <p:cNvPr id="2" name="灯片编号占位符 1"/>
          <p:cNvSpPr>
            <a:spLocks noGrp="1"/>
          </p:cNvSpPr>
          <p:nvPr>
            <p:ph type="sldNum" sz="quarter" idx="11"/>
          </p:nvPr>
        </p:nvSpPr>
        <p:spPr/>
        <p:txBody>
          <a:bodyPr/>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838200" y="1825625"/>
            <a:ext cx="10515600" cy="4351338"/>
          </a:xfrm>
          <a:prstGeom prst="rect">
            <a:avLst/>
          </a:prstGeo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6" name="Slide Number Placeholder 5"/>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6" name="Slide Number Placeholder 5"/>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7" name="Slide Number Placeholder 6"/>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9" name="Slide Number Placeholder 8"/>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5" name="Slide Number Placeholder 4"/>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4" name="Slide Number Placeholder 3"/>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7" name="Slide Number Placeholder 6"/>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en-US" strike="noStrike" noProof="1"/>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fontAlgn="auto"/>
            <a:fld id="{5E4E5C39-FE1E-4048-9E78-68F07A4195FB}"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fontAlgn="auto"/>
            <a:endParaRPr lang="en-US" strike="noStrike" noProof="1"/>
          </a:p>
        </p:txBody>
      </p:sp>
      <p:sp>
        <p:nvSpPr>
          <p:cNvPr id="7" name="Slide Number Placeholder 6"/>
          <p:cNvSpPr>
            <a:spLocks noGrp="1"/>
          </p:cNvSpPr>
          <p:nvPr>
            <p:ph type="sldNum" sz="quarter" idx="12"/>
          </p:nvPr>
        </p:nvSpPr>
        <p:spPr>
          <a:xfrm>
            <a:off x="8715375" y="6026150"/>
            <a:ext cx="2743200" cy="401638"/>
          </a:xfrm>
          <a:prstGeom prst="rect">
            <a:avLst/>
          </a:prstGeom>
        </p:spPr>
        <p:txBody>
          <a:bodyPr vert="horz" lIns="91440" tIns="45720" rIns="91440" bIns="45720" rtlCol="0" anchor="ct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6" name="Slide Number Placeholder 5"/>
          <p:cNvSpPr>
            <a:spLocks noGrp="1"/>
          </p:cNvSpPr>
          <p:nvPr>
            <p:ph type="sldNum" sz="quarter" idx="4"/>
          </p:nvPr>
        </p:nvSpPr>
        <p:spPr>
          <a:xfrm>
            <a:off x="8715375" y="6026150"/>
            <a:ext cx="2743200" cy="401638"/>
          </a:xfrm>
          <a:prstGeom prst="rect">
            <a:avLst/>
          </a:prstGeom>
        </p:spPr>
        <p:txBody>
          <a:bodyPr vert="horz" lIns="91440" tIns="45720" rIns="91440" bIns="45720" rtlCol="0" anchor="ctr"/>
          <a:lstStyle>
            <a:lvl1pPr algn="r">
              <a:defRPr sz="1600">
                <a:solidFill>
                  <a:srgbClr val="1C7DDB"/>
                </a:solidFill>
                <a:latin typeface="Abadi" pitchFamily="34" charset="0"/>
              </a:defRPr>
            </a:lvl1pPr>
          </a:lstStyle>
          <a:p>
            <a:pPr fontAlgn="auto"/>
            <a:fld id="{A190C97C-0095-2443-AC12-FA4CBA4ACD4D}" type="slidenum">
              <a:rPr lang="en-US" strike="noStrike" noProof="1" smtClean="0">
                <a:latin typeface="Abadi" pitchFamily="34" charset="0"/>
                <a:ea typeface="+mn-ea"/>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cxmat/IBM-Data-Science-Capstone/blob/main/labs-jupyter-spacex-Data%20wrangling.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hyperlink" Target="https://github.com/cxmat/IBM-Data-Science-Capstone/blob/main/jupyter-labs-eda-dataviz.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cxmat/IBM-Data-Science-Capstone/blob/main/jupyter-labs-eda-sql-coursera.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cxmat/IBM-Data-Science-Capstone/blob/main/lab_jupyter_launch_site_location.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cxmat/IBM-Data-Science-Capstone/blob/main/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cxmat/IBM-Data-Science-Capstone/blob/main/SpaceX_Machine%20Learning%20Prediction_Part_5.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jpe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jpe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hyperlink" Target="https://github.com/cxmat/IBM-Data-Science-Capstone/blob/main/lab_jupyter_launch_site_location.ipynb" TargetMode="Externa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jpe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s://github.com/cxmat/IBM-Data-Science-Capstone/blob/main/SPACEX_dash_app.py" TargetMode="External"/><Relationship Id="rId2" Type="http://schemas.openxmlformats.org/officeDocument/2006/relationships/image" Target="../media/image31.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jpeg"/><Relationship Id="rId2" Type="http://schemas.openxmlformats.org/officeDocument/2006/relationships/hyperlink" Target="https://github.com/cxmat/IBM-Data-Science-Capstone/blob/main/SpaceX_Machine%20Learning%20Prediction_Part_5.ipynb" TargetMode="Externa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tags" Target="../tags/tag1.xml"/><Relationship Id="rId2" Type="http://schemas.openxmlformats.org/officeDocument/2006/relationships/hyperlink" Target="https://github.com/cxmat/IBM-Data-Science-Capstone/blob/main/jupyter-labs-spacex-data-collection-api%20.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 name="TextBox 5"/>
          <p:cNvSpPr txBox="1"/>
          <p:nvPr/>
        </p:nvSpPr>
        <p:spPr>
          <a:xfrm>
            <a:off x="889000" y="4568825"/>
            <a:ext cx="2514600" cy="644525"/>
          </a:xfrm>
          <a:prstGeom prst="rect">
            <a:avLst/>
          </a:prstGeom>
          <a:noFill/>
        </p:spPr>
        <p:txBody>
          <a:bodyPr wrap="square" lIns="91440" tIns="45720" rIns="91440" bIns="45720" rtlCol="0" anchor="t">
            <a:spAutoFit/>
          </a:bodyPr>
          <a:lstStyle/>
          <a:p>
            <a:pPr fontAlgn="auto"/>
            <a:r>
              <a:rPr lang="en-US" noProof="1">
                <a:solidFill>
                  <a:schemeClr val="bg2"/>
                </a:solidFill>
                <a:latin typeface="Abadi"/>
                <a:ea typeface="SF Pro" pitchFamily="2" charset="0"/>
                <a:cs typeface="SF Pro" pitchFamily="2" charset="0"/>
              </a:rPr>
              <a:t>Chen XU</a:t>
            </a:r>
            <a:endParaRPr lang="en-US" noProof="1">
              <a:solidFill>
                <a:schemeClr val="bg2"/>
              </a:solidFill>
              <a:latin typeface="Abadi"/>
              <a:ea typeface="SF Pro" pitchFamily="2" charset="0"/>
              <a:cs typeface="SF Pro" pitchFamily="2" charset="0"/>
            </a:endParaRPr>
          </a:p>
          <a:p>
            <a:pPr fontAlgn="auto"/>
            <a:r>
              <a:rPr lang="en-US" noProof="1" dirty="0">
                <a:solidFill>
                  <a:schemeClr val="bg2"/>
                </a:solidFill>
                <a:latin typeface="Abadi" pitchFamily="34" charset="0"/>
                <a:ea typeface="SF Pro" pitchFamily="2" charset="0"/>
                <a:cs typeface="SF Pro" pitchFamily="2" charset="0"/>
              </a:rPr>
              <a:t>1</a:t>
            </a:r>
            <a:r>
              <a:rPr lang="en-US" baseline="30000" noProof="1" dirty="0">
                <a:solidFill>
                  <a:schemeClr val="bg2"/>
                </a:solidFill>
                <a:latin typeface="Abadi" pitchFamily="34" charset="0"/>
                <a:ea typeface="SF Pro" pitchFamily="2" charset="0"/>
                <a:cs typeface="SF Pro" pitchFamily="2" charset="0"/>
              </a:rPr>
              <a:t>st </a:t>
            </a:r>
            <a:r>
              <a:rPr lang="en-US" noProof="1" dirty="0">
                <a:solidFill>
                  <a:schemeClr val="bg2"/>
                </a:solidFill>
                <a:latin typeface="Abadi" pitchFamily="34" charset="0"/>
                <a:ea typeface="SF Pro" pitchFamily="2" charset="0"/>
                <a:cs typeface="SF Pro" pitchFamily="2" charset="0"/>
              </a:rPr>
              <a:t>August,2022</a:t>
            </a:r>
            <a:endParaRPr lang="en-US" noProof="1" dirty="0">
              <a:solidFill>
                <a:schemeClr val="bg2"/>
              </a:solidFill>
              <a:latin typeface="Abadi" pitchFamily="34" charset="0"/>
              <a:ea typeface="SF Pro" pitchFamily="2" charset="0"/>
              <a:cs typeface="SF Pro" pitchFamily="2" charset="0"/>
            </a:endParaRPr>
          </a:p>
        </p:txBody>
      </p:sp>
      <p:pic>
        <p:nvPicPr>
          <p:cNvPr id="16387" name="Picture 2" descr="IBM Skills Network Logo - Horizontal-noai copy.png"/>
          <p:cNvPicPr>
            <a:picLocks noChangeAspect="1"/>
          </p:cNvPicPr>
          <p:nvPr/>
        </p:nvPicPr>
        <p:blipFill>
          <a:blip r:embed="rId2"/>
          <a:stretch>
            <a:fillRect/>
          </a:stretch>
        </p:blipFill>
        <p:spPr>
          <a:xfrm>
            <a:off x="890588" y="676275"/>
            <a:ext cx="2103437" cy="630238"/>
          </a:xfrm>
          <a:prstGeom prst="rect">
            <a:avLst/>
          </a:prstGeom>
          <a:noFill/>
          <a:ln w="9525">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765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5826125" y="1336675"/>
            <a:ext cx="5456238" cy="4840288"/>
          </a:xfrm>
          <a:prstGeom prst="rect">
            <a:avLst/>
          </a:prstGeom>
        </p:spPr>
        <p:txBody>
          <a:bodyPr/>
          <a:lstStyle/>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endParaRPr kumimoji="0" lang="en-US" sz="16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performed exploratory data analysis and determined the training labels.</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calculated the number of launches at each site, and the number and occurrence of each orbits</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created landing outcome label from outcome column and exported the results to csv</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The link to the notebook is:</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pPr>
            <a:r>
              <a:rPr kumimoji="0" lang="en-US" sz="2800" b="0" i="0" u="none" strike="noStrike" kern="1200" cap="none" spc="0" normalizeH="0" baseline="0" noProof="1">
                <a:solidFill>
                  <a:schemeClr val="tx1"/>
                </a:solidFill>
                <a:latin typeface="+mn-lt"/>
                <a:ea typeface="+mn-ea"/>
                <a:cs typeface="+mn-cs"/>
              </a:rPr>
              <a:t> </a:t>
            </a:r>
            <a:r>
              <a:rPr kumimoji="0" lang="en-US" sz="1800" b="0" i="0" u="none" strike="noStrike" kern="1200" cap="none" spc="0" normalizeH="0" baseline="0" noProof="1">
                <a:solidFill>
                  <a:schemeClr val="tx1"/>
                </a:solidFill>
                <a:latin typeface="Times New Roman" panose="02020603050405020304" charset="0"/>
                <a:ea typeface="+mn-ea"/>
                <a:cs typeface="Times New Roman" panose="02020603050405020304" charset="0"/>
                <a:hlinkClick r:id="rId2" action="ppaction://hlinkfile"/>
              </a:rPr>
              <a:t>https://github.com/cxmat/IBM-Data-Science-Capstone/blob/main/labs-jupyter-spacex-Data%20wrangling.ipynb</a:t>
            </a:r>
            <a:endParaRPr kumimoji="0" lang="en-US" sz="1800" b="0" i="0" u="none" strike="noStrike" kern="1200" cap="none" spc="0" normalizeH="0" baseline="0" noProof="1">
              <a:solidFill>
                <a:schemeClr val="tx1"/>
              </a:solidFill>
              <a:latin typeface="Times New Roman" panose="02020603050405020304" charset="0"/>
              <a:ea typeface="+mn-ea"/>
              <a:cs typeface="Times New Roman" panose="02020603050405020304" charset="0"/>
              <a:hlinkClick r:id="rId2" action="ppaction://hlinkfile"/>
            </a:endParaRPr>
          </a:p>
        </p:txBody>
      </p:sp>
      <p:sp>
        <p:nvSpPr>
          <p:cNvPr id="8" name="Title 1"/>
          <p:cNvSpPr txBox="1"/>
          <p:nvPr/>
        </p:nvSpPr>
        <p:spPr>
          <a:xfrm>
            <a:off x="766763" y="549275"/>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948CB"/>
                </a:solidFill>
                <a:latin typeface="Times New Roman" panose="02020603050405020304" charset="0"/>
                <a:ea typeface="IBM Plex Mono SemiBold" pitchFamily="49" charset="0"/>
                <a:cs typeface="Times New Roman" panose="02020603050405020304" charset="0"/>
              </a:rPr>
              <a:t>Data Wrangling</a:t>
            </a:r>
            <a:endParaRPr lang="en-US" b="1" strike="noStrike" noProof="1" dirty="0">
              <a:solidFill>
                <a:srgbClr val="0948CB"/>
              </a:solidFill>
              <a:latin typeface="Times New Roman" panose="02020603050405020304" charset="0"/>
              <a:cs typeface="Times New Roman" panose="02020603050405020304" charset="0"/>
            </a:endParaRPr>
          </a:p>
        </p:txBody>
      </p:sp>
      <p:pic>
        <p:nvPicPr>
          <p:cNvPr id="27653" name="图片 2" descr="Orbits - 副本"/>
          <p:cNvPicPr>
            <a:picLocks noChangeAspect="1"/>
          </p:cNvPicPr>
          <p:nvPr/>
        </p:nvPicPr>
        <p:blipFill>
          <a:blip r:embed="rId3"/>
          <a:stretch>
            <a:fillRect/>
          </a:stretch>
        </p:blipFill>
        <p:spPr>
          <a:xfrm>
            <a:off x="581025" y="1517650"/>
            <a:ext cx="5030788" cy="468312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8674"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322388"/>
            <a:ext cx="10790238" cy="5219700"/>
          </a:xfrm>
          <a:prstGeom prst="rect">
            <a:avLst/>
          </a:prstGeom>
        </p:spPr>
        <p:txBody>
          <a:bodyPr lIns="91440" tIns="45720" rIns="91440" bIns="45720" anchor="t"/>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We explored data by visualizing the relationship between independent and dependent variables</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The link to the notebook is: </a:t>
            </a: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hlinkClick r:id="rId2" tooltip="" action="ppaction://hlinkfile">
                  <a:extLst>
                    <a:ext uri="{DAF060AB-1E55-43B9-8AAB-6FB025537F2F}">
                      <wpsdc:hlinkClr xmlns:wpsdc="http://www.wps.cn/officeDocument/2017/drawingmlCustomData" val="1C7DDB"/>
                      <wpsdc:folHlinkClr xmlns:wpsdc="http://www.wps.cn/officeDocument/2017/drawingmlCustomData" val="1C7DDB"/>
                      <wpsdc:hlinkUnderline xmlns:wpsdc="http://www.wps.cn/officeDocument/2017/drawingmlCustomData" val="1"/>
                    </a:ext>
                  </a:extLst>
                </a:hlinkClick>
              </a:rPr>
              <a:t>https://github.com/cxmat/IBM-Data-Science-Capstone/blob/main/jupyter-labs-eda-dataviz.ipynb</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p:txBody>
      </p:sp>
      <p:sp>
        <p:nvSpPr>
          <p:cNvPr id="28676" name="Title 1"/>
          <p:cNvSpPr txBox="1"/>
          <p:nvPr/>
        </p:nvSpPr>
        <p:spPr>
          <a:xfrm>
            <a:off x="769938" y="349250"/>
            <a:ext cx="10515600" cy="738188"/>
          </a:xfrm>
          <a:prstGeom prst="rect">
            <a:avLst/>
          </a:prstGeom>
          <a:noFill/>
          <a:ln w="9525">
            <a:noFill/>
          </a:ln>
        </p:spPr>
        <p:txBody>
          <a:bodyPr lIns="91440" tIns="45720" rIns="91440" bIns="45720" anchor="ctr" anchorCtr="0"/>
          <a:p>
            <a:pPr>
              <a:lnSpc>
                <a:spcPct val="90000"/>
              </a:lnSpc>
              <a:buNone/>
            </a:pPr>
            <a:r>
              <a:rPr lang="en-US" altLang="zh-CN" sz="3100" b="1" dirty="0">
                <a:solidFill>
                  <a:srgbClr val="0948CB"/>
                </a:solidFill>
                <a:latin typeface="Times New Roman" panose="02020603050405020304" charset="0"/>
                <a:cs typeface="IBM Plex Mono SemiBold" pitchFamily="49" charset="0"/>
              </a:rPr>
              <a:t>EDA with Data Visualization</a:t>
            </a:r>
            <a:endParaRPr lang="en-US" altLang="zh-CN" sz="3100" b="1" dirty="0">
              <a:solidFill>
                <a:srgbClr val="0948CB"/>
              </a:solidFill>
              <a:latin typeface="Times New Roman" panose="02020603050405020304" charset="0"/>
              <a:ea typeface="IBM Plex Mono SemiBold" pitchFamily="49" charset="0"/>
            </a:endParaRPr>
          </a:p>
        </p:txBody>
      </p:sp>
      <p:pic>
        <p:nvPicPr>
          <p:cNvPr id="28677" name="图片 1" descr="1"/>
          <p:cNvPicPr>
            <a:picLocks noChangeAspect="1"/>
          </p:cNvPicPr>
          <p:nvPr/>
        </p:nvPicPr>
        <p:blipFill>
          <a:blip r:embed="rId3"/>
          <a:stretch>
            <a:fillRect/>
          </a:stretch>
        </p:blipFill>
        <p:spPr>
          <a:xfrm>
            <a:off x="839788" y="1758950"/>
            <a:ext cx="4975225" cy="3690938"/>
          </a:xfrm>
          <a:prstGeom prst="rect">
            <a:avLst/>
          </a:prstGeom>
          <a:noFill/>
          <a:ln w="9525">
            <a:noFill/>
          </a:ln>
        </p:spPr>
      </p:pic>
      <p:pic>
        <p:nvPicPr>
          <p:cNvPr id="28678" name="图片 5" descr="2"/>
          <p:cNvPicPr>
            <a:picLocks noChangeAspect="1"/>
          </p:cNvPicPr>
          <p:nvPr/>
        </p:nvPicPr>
        <p:blipFill>
          <a:blip r:embed="rId4"/>
          <a:stretch>
            <a:fillRect/>
          </a:stretch>
        </p:blipFill>
        <p:spPr>
          <a:xfrm>
            <a:off x="5875338" y="1757363"/>
            <a:ext cx="5583237" cy="3598862"/>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9698"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70255" y="1328420"/>
            <a:ext cx="9745980" cy="5115560"/>
          </a:xfrm>
          <a:prstGeom prst="rect">
            <a:avLst/>
          </a:prstGeom>
        </p:spPr>
        <p:txBody>
          <a:bodyPr lIns="91440" tIns="45720" rIns="91440" bIns="45720" anchor="t"/>
          <a:lstStyle/>
          <a:p>
            <a:pPr marL="0" marR="0" indent="0" algn="l" defTabSz="914400" rtl="0" eaLnBrk="1" fontAlgn="auto" latinLnBrk="0" hangingPunct="1">
              <a:lnSpc>
                <a:spcPts val="1120"/>
              </a:lnSpc>
              <a:spcBef>
                <a:spcPts val="1400"/>
              </a:spcBef>
              <a:spcAft>
                <a:spcPct val="0"/>
              </a:spcAft>
              <a:buClrTx/>
              <a:buSzTx/>
              <a:buFont typeface="Arial" panose="020B0604020202020204" pitchFamily="34" charset="0"/>
              <a:buNone/>
            </a:pPr>
            <a:r>
              <a:rPr kumimoji="0" lang="en-US" sz="1600" b="0" i="0" u="none" strike="noStrike" kern="1200" cap="none" spc="0" normalizeH="0" baseline="0" noProof="1">
                <a:solidFill>
                  <a:srgbClr val="1C7DDB"/>
                </a:solidFill>
                <a:latin typeface="Times New Roman" panose="02020603050405020304" charset="0"/>
                <a:ea typeface="+mn-ea"/>
                <a:cs typeface="Times New Roman" panose="02020603050405020304" charset="0"/>
              </a:rPr>
              <a:t>SQL queries performed include:</a:t>
            </a:r>
            <a:endParaRPr kumimoji="0" lang="en-US" sz="16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Display the names of the unique launch sites in the space mission</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Display 5 records where launch sites begin with the string 'CCA'</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Display the total payload mass carried by boosters launched by NASA (CRS)</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Display average payload mass carried by booster version F9 v1.1</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List the date when the first successful landing outcome in ground pad was acheived.</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List the names of the boosters which have success in drone ship and have payload mass greater than 4000 but less than 6000</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List the total number of successful and failure mission outcomes</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List the names of the booster_versions which have carried the maximum payload mass. Use a subquery</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List the failed landing_outcomes in drone ship, their booster versions, and launch site names for in year 2015</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ts val="1520"/>
              </a:lnSpc>
              <a:spcBef>
                <a:spcPts val="1400"/>
              </a:spcBef>
              <a:spcAft>
                <a:spcPct val="0"/>
              </a:spcAft>
              <a:buClrTx/>
              <a:buSzTx/>
              <a:buFont typeface="Arial" panose="020B0604020202020204" pitchFamily="34" charset="0"/>
              <a:buChar char="•"/>
            </a:pPr>
            <a:r>
              <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Rank the count of landing outcomes (such as Failure (drone ship) or Success (ground pad)) between the date 2010-06-04 and 2017-03-20, in descending order</a:t>
            </a: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0" marR="0" indent="0" algn="l" defTabSz="914400" rtl="0" eaLnBrk="1" fontAlgn="auto" latinLnBrk="0" hangingPunct="1">
              <a:lnSpc>
                <a:spcPts val="1520"/>
              </a:lnSpc>
              <a:spcBef>
                <a:spcPts val="1400"/>
              </a:spcBef>
              <a:spcAft>
                <a:spcPct val="0"/>
              </a:spcAft>
              <a:buClrTx/>
              <a:buSzTx/>
              <a:buFont typeface="Arial" panose="020B0604020202020204" pitchFamily="34" charset="0"/>
              <a:buNone/>
            </a:pPr>
            <a:endParaRPr kumimoji="0" lang="en-US" sz="1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0" marR="0" indent="0" algn="l" defTabSz="914400" rtl="0" eaLnBrk="1" fontAlgn="auto" latinLnBrk="0" hangingPunct="1">
              <a:lnSpc>
                <a:spcPts val="112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The link of to this section is:</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0" marR="0" indent="0" algn="l" defTabSz="914400" rtl="0" eaLnBrk="1" fontAlgn="auto" latinLnBrk="0" hangingPunct="1">
              <a:lnSpc>
                <a:spcPts val="112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 </a:t>
            </a: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hlinkClick r:id="rId2" tooltip="" action="ppaction://hlinkfile"/>
              </a:rPr>
              <a:t>https://github.com/cxmat/IBM-Data-Science-Capstone/blob/main/jupyter-labs-eda-sql-coursera.ipynb</a:t>
            </a:r>
            <a:endParaRPr kumimoji="0" lang="en-US" sz="1800" b="0" i="0" u="none" strike="noStrike" kern="1200" cap="none" spc="0" normalizeH="0" baseline="0" noProof="1">
              <a:solidFill>
                <a:schemeClr val="tx1"/>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endParaRPr kumimoji="0" lang="en-US" sz="2800" b="0" i="0" u="none" strike="noStrike" kern="1200" cap="none" spc="0" normalizeH="0" baseline="0" noProof="1">
              <a:solidFill>
                <a:schemeClr val="tx1"/>
              </a:solidFill>
              <a:latin typeface="+mn-lt"/>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endParaRPr kumimoji="0" lang="en-US" sz="2800" b="0" i="0" u="none" strike="noStrike" kern="1200" cap="none" spc="0" normalizeH="0" baseline="0" noProof="1">
              <a:solidFill>
                <a:schemeClr val="tx1"/>
              </a:solidFill>
              <a:latin typeface="+mn-lt"/>
              <a:ea typeface="+mn-ea"/>
              <a:cs typeface="+mn-cs"/>
            </a:endParaRPr>
          </a:p>
        </p:txBody>
      </p:sp>
      <p:sp>
        <p:nvSpPr>
          <p:cNvPr id="29700" name="Title 1"/>
          <p:cNvSpPr txBox="1"/>
          <p:nvPr/>
        </p:nvSpPr>
        <p:spPr>
          <a:xfrm>
            <a:off x="769938" y="549275"/>
            <a:ext cx="10515600" cy="549275"/>
          </a:xfrm>
          <a:prstGeom prst="rect">
            <a:avLst/>
          </a:prstGeom>
          <a:noFill/>
          <a:ln w="9525">
            <a:noFill/>
          </a:ln>
        </p:spPr>
        <p:txBody>
          <a:bodyPr lIns="91440" tIns="45720" rIns="91440" bIns="45720" anchor="ctr" anchorCtr="0"/>
          <a:p>
            <a:pPr>
              <a:lnSpc>
                <a:spcPct val="90000"/>
              </a:lnSpc>
              <a:buNone/>
            </a:pPr>
            <a:r>
              <a:rPr lang="en-US" altLang="zh-CN" sz="3100" b="1" dirty="0">
                <a:solidFill>
                  <a:srgbClr val="0948CB"/>
                </a:solidFill>
                <a:latin typeface="Times New Roman" panose="02020603050405020304" charset="0"/>
                <a:cs typeface="IBM Plex Mono SemiBold" pitchFamily="49" charset="0"/>
              </a:rPr>
              <a:t>EDA with SQL</a:t>
            </a:r>
            <a:endParaRPr lang="en-US" altLang="zh-CN" sz="3100" b="1" dirty="0">
              <a:solidFill>
                <a:srgbClr val="0948CB"/>
              </a:solidFill>
              <a:latin typeface="Times New Roman" panose="02020603050405020304" charset="0"/>
              <a:ea typeface="IBM Plex Mono SemiBold" pitchFamily="49"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0722"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838200" y="1349375"/>
            <a:ext cx="10515600" cy="4876800"/>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We marked all launch sites, and added map objects such as markers, circles, lines to mark the success or failure of launches for each site on the folium map.</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We assigned the feature launch outcomes (failure or success) to class 0 and 1.i.e., 0 for failure, and 1 for success.</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Using the color-labeled marker clusters, we identified which launch sites have relatively high success rate. </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We calculated the distances between a launch site to its proximities. We answered some question for instance:</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6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a:t>
            </a:r>
            <a:r>
              <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rPr>
              <a:t> Are launch sites near railways, highways and coastlines.</a:t>
            </a:r>
            <a:endPar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rPr>
              <a:t>           Do launch sites keep certain distance away from cities.</a:t>
            </a:r>
            <a:endPar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sym typeface="+mn-ea"/>
              </a:rPr>
              <a:t>The link to the notebook is :</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sym typeface="+mn-ea"/>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sym typeface="+mn-ea"/>
                <a:hlinkClick r:id="rId2" tooltip="" action="ppaction://hlinkfile"/>
              </a:rPr>
              <a:t>https://github.com/cxmat/IBM-Data-Science-Capstone/blob/main/lab_jupyter_launch_site_location.ipynb</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sym typeface="+mn-ea"/>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6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pPr>
            <a:endParaRPr kumimoji="0" lang="en-US" sz="1600" b="0" i="0" u="none" strike="noStrike" kern="1200" cap="none" spc="0" normalizeH="0" baseline="0" noProof="1">
              <a:solidFill>
                <a:schemeClr val="bg1">
                  <a:lumMod val="50000"/>
                </a:schemeClr>
              </a:solidFill>
              <a:uFillTx/>
              <a:latin typeface="Times New Roman" panose="02020603050405020304" charset="0"/>
              <a:ea typeface="+mn-ea"/>
              <a:cs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B49CB"/>
                </a:solidFill>
                <a:latin typeface="Times New Roman" panose="02020603050405020304" charset="0"/>
                <a:ea typeface="IBM Plex Mono SemiBold" pitchFamily="49" charset="0"/>
                <a:cs typeface="Times New Roman" panose="02020603050405020304" charset="0"/>
              </a:rPr>
              <a:t>Build an Interactive Map with Folium</a:t>
            </a:r>
            <a:endParaRPr lang="en-US" b="1" strike="noStrike" noProof="1"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1746"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1747" name="Content Placeholder 4"/>
          <p:cNvSpPr>
            <a:spLocks noGrp="1"/>
          </p:cNvSpPr>
          <p:nvPr>
            <p:ph/>
          </p:nvPr>
        </p:nvSpPr>
        <p:spPr>
          <a:xfrm>
            <a:off x="769938" y="1825625"/>
            <a:ext cx="9745662" cy="4351338"/>
          </a:xfrm>
          <a:prstGeom prst="rect">
            <a:avLst/>
          </a:prstGeom>
          <a:noFill/>
          <a:ln w="9525">
            <a:noFill/>
          </a:ln>
        </p:spPr>
        <p:txBody>
          <a:bodyPr vert="horz" lIns="91440" tIns="45720" rIns="91440" bIns="45720" anchor="t" anchorCtr="0"/>
          <a:p>
            <a:pPr>
              <a:lnSpc>
                <a:spcPct val="100000"/>
              </a:lnSpc>
              <a:spcBef>
                <a:spcPts val="1400"/>
              </a:spcBef>
            </a:pPr>
            <a:r>
              <a:rPr lang="en-US" altLang="zh-CN" sz="1800">
                <a:solidFill>
                  <a:srgbClr val="1C7DDB"/>
                </a:solidFill>
                <a:latin typeface="Times New Roman" panose="02020603050405020304" charset="0"/>
              </a:rPr>
              <a:t>We built an interactive dashboard with Plotly dash</a:t>
            </a:r>
            <a:endParaRPr lang="en-US" altLang="zh-CN" sz="1800">
              <a:solidFill>
                <a:srgbClr val="1C7DDB"/>
              </a:solidFill>
              <a:latin typeface="Times New Roman" panose="02020603050405020304" charset="0"/>
            </a:endParaRPr>
          </a:p>
          <a:p>
            <a:pPr>
              <a:lnSpc>
                <a:spcPct val="100000"/>
              </a:lnSpc>
              <a:spcBef>
                <a:spcPts val="1400"/>
              </a:spcBef>
            </a:pPr>
            <a:r>
              <a:rPr lang="en-US" altLang="zh-CN" sz="1800">
                <a:solidFill>
                  <a:srgbClr val="1C7DDB"/>
                </a:solidFill>
                <a:latin typeface="Times New Roman" panose="02020603050405020304" charset="0"/>
              </a:rPr>
              <a:t>We plotted pie charts showing the total launches by a certain sites</a:t>
            </a:r>
            <a:endParaRPr lang="en-US" altLang="zh-CN" sz="1800">
              <a:solidFill>
                <a:srgbClr val="1C7DDB"/>
              </a:solidFill>
              <a:latin typeface="Times New Roman" panose="02020603050405020304" charset="0"/>
            </a:endParaRPr>
          </a:p>
          <a:p>
            <a:pPr>
              <a:lnSpc>
                <a:spcPct val="100000"/>
              </a:lnSpc>
              <a:spcBef>
                <a:spcPts val="1400"/>
              </a:spcBef>
            </a:pPr>
            <a:r>
              <a:rPr lang="en-US" altLang="zh-CN" sz="1800">
                <a:solidFill>
                  <a:srgbClr val="1C7DDB"/>
                </a:solidFill>
                <a:latin typeface="Times New Roman" panose="02020603050405020304" charset="0"/>
              </a:rPr>
              <a:t>We plotted scatter graph showing the relationship with Outcome and Payload Mass (Kg) for the different booster version.</a:t>
            </a:r>
            <a:endParaRPr lang="en-US" altLang="zh-CN" sz="1800">
              <a:solidFill>
                <a:srgbClr val="1C7DDB"/>
              </a:solidFill>
              <a:latin typeface="Times New Roman" panose="02020603050405020304" charset="0"/>
            </a:endParaRPr>
          </a:p>
          <a:p>
            <a:pPr>
              <a:lnSpc>
                <a:spcPct val="100000"/>
              </a:lnSpc>
              <a:spcBef>
                <a:spcPts val="1400"/>
              </a:spcBef>
            </a:pPr>
            <a:r>
              <a:rPr lang="en-US" altLang="zh-CN" sz="1800">
                <a:solidFill>
                  <a:srgbClr val="1C7DDB"/>
                </a:solidFill>
                <a:latin typeface="Times New Roman" panose="02020603050405020304" charset="0"/>
              </a:rPr>
              <a:t>The link to the notebook is :</a:t>
            </a:r>
            <a:endParaRPr lang="en-US" altLang="zh-CN" sz="1800">
              <a:solidFill>
                <a:srgbClr val="1C7DDB"/>
              </a:solidFill>
              <a:latin typeface="Times New Roman" panose="02020603050405020304" charset="0"/>
            </a:endParaRPr>
          </a:p>
          <a:p>
            <a:pPr marL="0" indent="0">
              <a:lnSpc>
                <a:spcPct val="100000"/>
              </a:lnSpc>
              <a:spcBef>
                <a:spcPts val="1400"/>
              </a:spcBef>
              <a:buNone/>
            </a:pPr>
            <a:r>
              <a:rPr lang="en-US" altLang="zh-CN" sz="1800">
                <a:solidFill>
                  <a:srgbClr val="1C7DDB"/>
                </a:solidFill>
                <a:latin typeface="Times New Roman" panose="02020603050405020304" charset="0"/>
              </a:rPr>
              <a:t>    </a:t>
            </a:r>
            <a:r>
              <a:rPr lang="en-US" altLang="zh-CN" sz="1800">
                <a:solidFill>
                  <a:srgbClr val="1C7DDB"/>
                </a:solidFill>
                <a:latin typeface="Times New Roman" panose="02020603050405020304" charset="0"/>
                <a:hlinkClick r:id="rId2" tooltip="" action="ppaction://hlinkfile"/>
              </a:rPr>
              <a:t>https://github.com/cxmat/IBM-Data-Science-Capstone/blob/main/SPACEX_dash_app.py</a:t>
            </a:r>
            <a:endParaRPr lang="en-US" altLang="zh-CN" sz="1800">
              <a:solidFill>
                <a:srgbClr val="1C7DDB"/>
              </a:solidFill>
              <a:latin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B49CB"/>
                </a:solidFill>
                <a:latin typeface="Times New Roman" panose="02020603050405020304" charset="0"/>
                <a:ea typeface="IBM Plex Mono SemiBold" pitchFamily="49" charset="0"/>
                <a:cs typeface="Times New Roman" panose="02020603050405020304" charset="0"/>
              </a:rPr>
              <a:t>Build a Dashboard with </a:t>
            </a:r>
            <a:r>
              <a:rPr lang="en-US" sz="4275" b="1" strike="noStrike" noProof="1" dirty="0" err="1">
                <a:solidFill>
                  <a:srgbClr val="0B49CB"/>
                </a:solidFill>
                <a:latin typeface="Times New Roman" panose="02020603050405020304" charset="0"/>
                <a:ea typeface="IBM Plex Mono SemiBold" pitchFamily="49" charset="0"/>
                <a:cs typeface="Times New Roman" panose="02020603050405020304" charset="0"/>
              </a:rPr>
              <a:t>Plotly</a:t>
            </a:r>
            <a:r>
              <a:rPr lang="en-US" sz="4275" b="1" strike="noStrike" noProof="1" dirty="0">
                <a:solidFill>
                  <a:srgbClr val="0B49CB"/>
                </a:solidFill>
                <a:latin typeface="Times New Roman" panose="02020603050405020304" charset="0"/>
                <a:ea typeface="IBM Plex Mono SemiBold" pitchFamily="49" charset="0"/>
                <a:cs typeface="Times New Roman" panose="02020603050405020304" charset="0"/>
              </a:rPr>
              <a:t> Dash</a:t>
            </a:r>
            <a:endParaRPr lang="en-US" sz="4275" b="1" strike="noStrike" noProof="1"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277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70255" y="1825625"/>
            <a:ext cx="11446510" cy="4351655"/>
          </a:xfrm>
          <a:prstGeom prst="rect">
            <a:avLst/>
          </a:prstGeom>
        </p:spPr>
        <p:txBody>
          <a:bodyPr>
            <a:normAutofit/>
          </a:bodyPr>
          <a:lstStyle/>
          <a:p>
            <a: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a:t>
            </a: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sym typeface="+mn-ea"/>
              </a:rPr>
              <a:t>•</a:t>
            </a: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a:t>
            </a: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sym typeface="+mn-ea"/>
              </a:rPr>
              <a:t>We loaded the data using numpy and pandas, transformed the data, split our data into training and testing.</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sym typeface="+mn-ea"/>
            </a:endParaRPr>
          </a:p>
          <a:p>
            <a:pPr marL="0" marR="0" lvl="0" indent="0" algn="l" defTabSz="914400" rtl="0" eaLnBrk="1" fontAlgn="auto" latinLnBrk="0" hangingPunct="1">
              <a:lnSpc>
                <a:spcPct val="14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We built different machine learning models and tune different hyperparameters using GridSearchCV. </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4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We used accuracy as the metric for our model, improved the model using feature engineering and algorithm tuning.</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4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We found the best performing classification model.</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4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  The link to the notebook is :</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40000"/>
              </a:lnSpc>
              <a:spcBef>
                <a:spcPts val="10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hlinkClick r:id="rId2" tooltip="" action="ppaction://hlinkfile"/>
              </a:rPr>
              <a:t>https://github.com/cxmat/IBM-Data-Science-Capstone/blob/main/SpaceX_Machine%20Learning%20Prediction_Part_5.ipynb</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948CB"/>
                </a:solidFill>
                <a:latin typeface="Times New Roman" panose="02020603050405020304" charset="0"/>
                <a:ea typeface="IBM Plex Mono SemiBold" pitchFamily="49" charset="0"/>
                <a:cs typeface="Times New Roman" panose="02020603050405020304" charset="0"/>
              </a:rPr>
              <a:t>Predictive Analysis (Classification)</a:t>
            </a:r>
            <a:endParaRPr lang="en-US" b="1" strike="noStrike" noProof="1" dirty="0">
              <a:solidFill>
                <a:srgbClr val="0948CB"/>
              </a:solidFill>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8" name="Content Placeholder 2"/>
          <p:cNvSpPr txBox="1"/>
          <p:nvPr/>
        </p:nvSpPr>
        <p:spPr>
          <a:xfrm>
            <a:off x="841375" y="1806575"/>
            <a:ext cx="7069138" cy="1622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fontAlgn="auto">
              <a:lnSpc>
                <a:spcPct val="100000"/>
              </a:lnSpc>
              <a:spcBef>
                <a:spcPts val="1400"/>
              </a:spcBef>
            </a:pPr>
            <a:r>
              <a:rPr lang="en-US" sz="2000" strike="noStrike" noProof="1">
                <a:solidFill>
                  <a:srgbClr val="1C7DDB"/>
                </a:solidFill>
                <a:uFillTx/>
                <a:latin typeface="Times New Roman" panose="02020603050405020304" charset="0"/>
                <a:ea typeface="+mn-ea"/>
                <a:cs typeface="Times New Roman" panose="02020603050405020304" charset="0"/>
              </a:rPr>
              <a:t>Exploratory data analysis results</a:t>
            </a:r>
            <a:endParaRPr lang="en-US" sz="2000" strike="noStrike" noProof="1">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000" strike="noStrike" noProof="1">
                <a:solidFill>
                  <a:srgbClr val="1C7DDB"/>
                </a:solidFill>
                <a:uFillTx/>
                <a:latin typeface="Times New Roman" panose="02020603050405020304" charset="0"/>
                <a:ea typeface="+mn-ea"/>
                <a:cs typeface="Times New Roman" panose="02020603050405020304" charset="0"/>
              </a:rPr>
              <a:t>Interactive analytics demo in screenshots</a:t>
            </a:r>
            <a:endParaRPr lang="en-US" sz="2000" strike="noStrike" noProof="1">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000" strike="noStrike" noProof="1">
                <a:solidFill>
                  <a:srgbClr val="1C7DDB"/>
                </a:solidFill>
                <a:uFillTx/>
                <a:latin typeface="Times New Roman" panose="02020603050405020304" charset="0"/>
                <a:ea typeface="+mn-ea"/>
                <a:cs typeface="Times New Roman" panose="02020603050405020304" charset="0"/>
              </a:rPr>
              <a:t>Predictive analysis results</a:t>
            </a:r>
            <a:endParaRPr lang="en-US" sz="2000" strike="noStrike" noProof="1">
              <a:solidFill>
                <a:srgbClr val="1C7DDB"/>
              </a:solidFill>
              <a:uFillTx/>
              <a:latin typeface="Times New Roman" panose="02020603050405020304" charset="0"/>
              <a:cs typeface="Times New Roman" panose="02020603050405020304" charset="0"/>
            </a:endParaRPr>
          </a:p>
          <a:p>
            <a:pPr lvl="1" fontAlgn="auto"/>
            <a:endParaRPr lang="en-US" sz="1800" strike="noStrike" noProof="1"/>
          </a:p>
          <a:p>
            <a:pPr marL="457200" lvl="1" indent="0" fontAlgn="auto">
              <a:buNone/>
            </a:pPr>
            <a:endParaRPr lang="en-US" sz="1800" strike="noStrike" noProof="1"/>
          </a:p>
        </p:txBody>
      </p:sp>
      <p:sp>
        <p:nvSpPr>
          <p:cNvPr id="33795"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7"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B49CB"/>
                </a:solidFill>
                <a:latin typeface="Times New Roman" panose="02020603050405020304" charset="0"/>
                <a:ea typeface="IBM Plex Mono SemiBold" pitchFamily="49" charset="0"/>
                <a:cs typeface="Times New Roman" panose="02020603050405020304" charset="0"/>
              </a:rPr>
              <a:t>Results</a:t>
            </a:r>
            <a:endParaRPr lang="en-US" b="1" strike="noStrike" noProof="1"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5842" name="TextBox 1"/>
          <p:cNvSpPr txBox="1"/>
          <p:nvPr/>
        </p:nvSpPr>
        <p:spPr>
          <a:xfrm>
            <a:off x="798513" y="2530475"/>
            <a:ext cx="1057275" cy="368300"/>
          </a:xfrm>
          <a:prstGeom prst="rect">
            <a:avLst/>
          </a:prstGeom>
          <a:solidFill>
            <a:srgbClr val="0948CB"/>
          </a:solidFill>
          <a:ln w="9525">
            <a:noFill/>
          </a:ln>
        </p:spPr>
        <p:txBody>
          <a:bodyPr wrap="none" anchor="t" anchorCtr="0">
            <a:spAutoFit/>
          </a:bodyPr>
          <a:p>
            <a:r>
              <a:rPr lang="en-US" altLang="zh-CN" dirty="0">
                <a:solidFill>
                  <a:schemeClr val="bg1"/>
                </a:solidFill>
                <a:latin typeface="Calibri" panose="020F0502020204030204"/>
              </a:rPr>
              <a:t>Section 2</a:t>
            </a:r>
            <a:endParaRPr lang="en-US" altLang="zh-CN" dirty="0">
              <a:solidFill>
                <a:schemeClr val="bg1"/>
              </a:solidFill>
              <a:latin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6866"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Content Placeholder 2"/>
          <p:cNvSpPr>
            <a:spLocks noGrp="1"/>
          </p:cNvSpPr>
          <p:nvPr>
            <p:ph type="body" sz="half" idx="4294967295"/>
          </p:nvPr>
        </p:nvSpPr>
        <p:spPr>
          <a:xfrm>
            <a:off x="865188" y="1296988"/>
            <a:ext cx="10590213" cy="4572000"/>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CA"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CA"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From the plot, we found that the larger the flight amount at a launch site, the greater the success rate at a launch site.</a:t>
            </a:r>
            <a:endParaRPr kumimoji="0" lang="en-CA"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Flight Number vs. Launch Site</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36869" name="图片 1" descr="3"/>
          <p:cNvPicPr>
            <a:picLocks noChangeAspect="1"/>
          </p:cNvPicPr>
          <p:nvPr/>
        </p:nvPicPr>
        <p:blipFill>
          <a:blip r:embed="rId2"/>
          <a:stretch>
            <a:fillRect/>
          </a:stretch>
        </p:blipFill>
        <p:spPr>
          <a:xfrm>
            <a:off x="407988" y="2492375"/>
            <a:ext cx="11282362" cy="32385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7890"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7891" name="Content Placeholder 2"/>
          <p:cNvSpPr>
            <a:spLocks noGrp="1"/>
          </p:cNvSpPr>
          <p:nvPr>
            <p:ph type="body" sz="half"/>
          </p:nvPr>
        </p:nvSpPr>
        <p:spPr>
          <a:xfrm>
            <a:off x="769938" y="1417638"/>
            <a:ext cx="10355262" cy="4464050"/>
          </a:xfrm>
          <a:prstGeom prst="rect">
            <a:avLst/>
          </a:prstGeom>
          <a:noFill/>
          <a:ln w="9525">
            <a:noFill/>
          </a:ln>
        </p:spPr>
        <p:txBody>
          <a:bodyPr anchor="t" anchorCtr="0"/>
          <a:lstStyle>
            <a:lvl1pPr lvl="0">
              <a:buClrTx/>
              <a:buSzTx/>
              <a:buFont typeface="Arial" panose="020B0604020202020204" pitchFamily="34" charset="0"/>
              <a:defRPr sz="2800"/>
            </a:lvl1pPr>
            <a:lvl2pPr lvl="1">
              <a:buClrTx/>
              <a:buSzTx/>
              <a:buFont typeface="Arial" panose="020B0604020202020204" pitchFamily="34" charset="0"/>
              <a:defRPr sz="2400"/>
            </a:lvl2pPr>
            <a:lvl3pPr lvl="2">
              <a:buClrTx/>
              <a:buSzTx/>
              <a:buFont typeface="Arial" panose="020B0604020202020204" pitchFamily="34" charset="0"/>
              <a:defRPr sz="2000"/>
            </a:lvl3pPr>
            <a:lvl4pPr lvl="3">
              <a:buClrTx/>
              <a:buSzTx/>
              <a:buFont typeface="Arial" panose="020B0604020202020204" pitchFamily="34" charset="0"/>
              <a:defRPr sz="1800"/>
            </a:lvl4pPr>
            <a:lvl5pPr lvl="4">
              <a:buClrTx/>
              <a:buSzTx/>
              <a:buFont typeface="Arial" panose="020B0604020202020204" pitchFamily="34" charset="0"/>
              <a:defRPr sz="1800"/>
            </a:lvl5pPr>
          </a:lstStyle>
          <a:p>
            <a:pPr lvl="0" fontAlgn="base">
              <a:lnSpc>
                <a:spcPct val="150000"/>
              </a:lnSpc>
              <a:spcBef>
                <a:spcPts val="1400"/>
              </a:spcBef>
            </a:pPr>
            <a:r>
              <a:rPr lang="en-CA" altLang="zh-CN" sz="1800">
                <a:solidFill>
                  <a:srgbClr val="1C7DDB"/>
                </a:solidFill>
                <a:latin typeface="Times New Roman" panose="02020603050405020304" charset="0"/>
              </a:rPr>
              <a:t>The more the payload mass</a:t>
            </a:r>
            <a:r>
              <a:rPr lang="en-US" altLang="en-CA" sz="1800">
                <a:solidFill>
                  <a:srgbClr val="1C7DDB"/>
                </a:solidFill>
                <a:latin typeface="Times New Roman" panose="02020603050405020304" charset="0"/>
              </a:rPr>
              <a:t> </a:t>
            </a:r>
            <a:r>
              <a:rPr lang="en-CA" altLang="zh-CN" sz="1800">
                <a:solidFill>
                  <a:srgbClr val="1C7DDB"/>
                </a:solidFill>
                <a:latin typeface="Times New Roman" panose="02020603050405020304" charset="0"/>
              </a:rPr>
              <a:t>for Launch Site CCAFS SLC 40 the higher the success rate for the Rocket. There is not quite a clear pattern to be found using this visualization to make a decision if the Launch Site is dependent on Pay Load Mass for a success launch.</a:t>
            </a:r>
            <a:endParaRPr lang="en-CA" altLang="zh-CN" sz="1800">
              <a:solidFill>
                <a:srgbClr val="1C7DDB"/>
              </a:solidFill>
              <a:latin typeface="Times New Roman" panose="02020603050405020304" charset="0"/>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p>
            <a:pPr>
              <a:lnSpc>
                <a:spcPct val="90000"/>
              </a:lnSpc>
              <a:buNone/>
            </a:pPr>
            <a:r>
              <a:rPr lang="en-US" altLang="zh-CN" sz="3100" b="1" dirty="0">
                <a:solidFill>
                  <a:srgbClr val="0948CB"/>
                </a:solidFill>
                <a:latin typeface="Times New Roman" panose="02020603050405020304" charset="0"/>
                <a:cs typeface="IBM Plex Mono SemiBold" pitchFamily="49" charset="0"/>
              </a:rPr>
              <a:t>Payload vs. Launch Site</a:t>
            </a:r>
            <a:endParaRPr lang="en-US" altLang="zh-CN" sz="2900" dirty="0">
              <a:solidFill>
                <a:srgbClr val="0B49CB"/>
              </a:solidFill>
              <a:latin typeface="Abadi"/>
              <a:ea typeface="IBM Plex Mono SemiBold" pitchFamily="49" charset="0"/>
            </a:endParaRPr>
          </a:p>
        </p:txBody>
      </p:sp>
      <p:pic>
        <p:nvPicPr>
          <p:cNvPr id="37893" name="图片 1" descr="4"/>
          <p:cNvPicPr>
            <a:picLocks noChangeAspect="1"/>
          </p:cNvPicPr>
          <p:nvPr/>
        </p:nvPicPr>
        <p:blipFill>
          <a:blip r:embed="rId2"/>
          <a:stretch>
            <a:fillRect/>
          </a:stretch>
        </p:blipFill>
        <p:spPr>
          <a:xfrm>
            <a:off x="0" y="2947988"/>
            <a:ext cx="12192000" cy="29337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7410" name="文本框 5"/>
          <p:cNvSpPr txBox="1"/>
          <p:nvPr/>
        </p:nvSpPr>
        <p:spPr>
          <a:xfrm>
            <a:off x="3967163" y="1281113"/>
            <a:ext cx="309562" cy="368300"/>
          </a:xfrm>
          <a:prstGeom prst="rect">
            <a:avLst/>
          </a:prstGeom>
          <a:noFill/>
          <a:ln w="9525">
            <a:noFill/>
          </a:ln>
        </p:spPr>
        <p:txBody>
          <a:bodyPr wrap="none" anchor="t" anchorCtr="0">
            <a:spAutoFit/>
          </a:bodyPr>
          <a:p>
            <a:endParaRPr lang="zh-CN" altLang="en-US">
              <a:latin typeface="Calibri" panose="020F0502020204030204"/>
            </a:endParaRPr>
          </a:p>
        </p:txBody>
      </p:sp>
      <p:sp>
        <p:nvSpPr>
          <p:cNvPr id="17411"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10" name="Content Placeholder 2"/>
          <p:cNvSpPr txBox="1"/>
          <p:nvPr/>
        </p:nvSpPr>
        <p:spPr>
          <a:xfrm>
            <a:off x="769938" y="1673225"/>
            <a:ext cx="5356225" cy="37607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fontAlgn="auto">
              <a:lnSpc>
                <a:spcPct val="100000"/>
              </a:lnSpc>
              <a:spcBef>
                <a:spcPts val="1400"/>
              </a:spcBef>
            </a:pPr>
            <a:r>
              <a:rPr lang="en-US" sz="2400" strike="noStrike" noProof="1" dirty="0">
                <a:solidFill>
                  <a:srgbClr val="1C7DDB"/>
                </a:solidFill>
                <a:uFillTx/>
                <a:latin typeface="Times New Roman" panose="02020603050405020304" charset="0"/>
                <a:ea typeface="+mn-ea"/>
                <a:cs typeface="Times New Roman" panose="02020603050405020304" charset="0"/>
              </a:rPr>
              <a:t>Executive Summary</a:t>
            </a:r>
            <a:endParaRPr lang="en-US" sz="2400" strike="noStrike" noProof="1" dirty="0">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400" strike="noStrike" noProof="1" dirty="0">
                <a:solidFill>
                  <a:srgbClr val="1C7DDB"/>
                </a:solidFill>
                <a:uFillTx/>
                <a:latin typeface="Times New Roman" panose="02020603050405020304" charset="0"/>
                <a:ea typeface="+mn-ea"/>
                <a:cs typeface="Times New Roman" panose="02020603050405020304" charset="0"/>
              </a:rPr>
              <a:t>Introduction</a:t>
            </a:r>
            <a:endParaRPr lang="en-US" sz="2400" strike="noStrike" noProof="1" dirty="0">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400" strike="noStrike" noProof="1" dirty="0">
                <a:solidFill>
                  <a:srgbClr val="1C7DDB"/>
                </a:solidFill>
                <a:uFillTx/>
                <a:latin typeface="Times New Roman" panose="02020603050405020304" charset="0"/>
                <a:ea typeface="+mn-ea"/>
                <a:cs typeface="Times New Roman" panose="02020603050405020304" charset="0"/>
              </a:rPr>
              <a:t>Methodology</a:t>
            </a:r>
            <a:endParaRPr lang="en-US" sz="2400" strike="noStrike" noProof="1" dirty="0">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400" strike="noStrike" noProof="1" dirty="0">
                <a:solidFill>
                  <a:srgbClr val="1C7DDB"/>
                </a:solidFill>
                <a:uFillTx/>
                <a:latin typeface="Times New Roman" panose="02020603050405020304" charset="0"/>
                <a:ea typeface="+mn-ea"/>
                <a:cs typeface="Times New Roman" panose="02020603050405020304" charset="0"/>
              </a:rPr>
              <a:t>Results</a:t>
            </a:r>
            <a:endParaRPr lang="en-US" sz="2400" strike="noStrike" noProof="1" dirty="0">
              <a:solidFill>
                <a:srgbClr val="1C7DDB"/>
              </a:solidFill>
              <a:uFillTx/>
              <a:latin typeface="Times New Roman" panose="02020603050405020304" charset="0"/>
              <a:cs typeface="Times New Roman" panose="02020603050405020304" charset="0"/>
            </a:endParaRPr>
          </a:p>
          <a:p>
            <a:pPr fontAlgn="auto">
              <a:lnSpc>
                <a:spcPct val="100000"/>
              </a:lnSpc>
              <a:spcBef>
                <a:spcPts val="1400"/>
              </a:spcBef>
            </a:pPr>
            <a:r>
              <a:rPr lang="en-US" sz="2400" strike="noStrike" noProof="1" dirty="0">
                <a:solidFill>
                  <a:srgbClr val="1C7DDB"/>
                </a:solidFill>
                <a:uFillTx/>
                <a:latin typeface="Times New Roman" panose="02020603050405020304" charset="0"/>
                <a:ea typeface="+mn-ea"/>
                <a:cs typeface="Times New Roman" panose="02020603050405020304" charset="0"/>
              </a:rPr>
              <a:t>Conclusion</a:t>
            </a:r>
            <a:endParaRPr lang="en-US" sz="2400" strike="noStrike" noProof="1" dirty="0">
              <a:solidFill>
                <a:srgbClr val="1C7DDB"/>
              </a:solidFill>
              <a:uFillTx/>
              <a:latin typeface="Times New Roman" panose="02020603050405020304" charset="0"/>
              <a:cs typeface="Times New Roman" panose="02020603050405020304" charset="0"/>
            </a:endParaRPr>
          </a:p>
          <a:p>
            <a:pPr marL="0" indent="0" fontAlgn="auto">
              <a:lnSpc>
                <a:spcPct val="100000"/>
              </a:lnSpc>
              <a:spcBef>
                <a:spcPts val="1400"/>
              </a:spcBef>
              <a:buNone/>
            </a:pPr>
            <a:endParaRPr lang="en-US" sz="2400" strike="noStrike" noProof="1" dirty="0">
              <a:solidFill>
                <a:srgbClr val="1C7DDB"/>
              </a:solidFill>
              <a:uFillTx/>
              <a:latin typeface="Times New Roman" panose="02020603050405020304" charset="0"/>
              <a:cs typeface="Times New Roman" panose="02020603050405020304" charset="0"/>
            </a:endParaRPr>
          </a:p>
        </p:txBody>
      </p:sp>
      <p:sp>
        <p:nvSpPr>
          <p:cNvPr id="17413" name="Title 1"/>
          <p:cNvSpPr txBox="1"/>
          <p:nvPr/>
        </p:nvSpPr>
        <p:spPr>
          <a:xfrm>
            <a:off x="768350" y="477838"/>
            <a:ext cx="10515600" cy="547687"/>
          </a:xfrm>
          <a:prstGeom prst="rect">
            <a:avLst/>
          </a:prstGeom>
          <a:noFill/>
          <a:ln w="9525">
            <a:noFill/>
          </a:ln>
        </p:spPr>
        <p:txBody>
          <a:bodyPr lIns="91440" tIns="45720" rIns="91440" bIns="45720" anchor="ctr" anchorCtr="0"/>
          <a:p>
            <a:pPr>
              <a:lnSpc>
                <a:spcPct val="90000"/>
              </a:lnSpc>
              <a:buNone/>
            </a:pPr>
            <a:r>
              <a:rPr lang="en-US" altLang="zh-CN" sz="3100" b="1" dirty="0">
                <a:solidFill>
                  <a:srgbClr val="0948CB"/>
                </a:solidFill>
                <a:latin typeface="Times New Roman" panose="02020603050405020304" charset="0"/>
                <a:cs typeface="IBM Plex Mono SemiBold" pitchFamily="49" charset="0"/>
              </a:rPr>
              <a:t>Outline</a:t>
            </a:r>
            <a:endParaRPr lang="en-US" altLang="zh-CN" sz="3100" b="1" dirty="0">
              <a:solidFill>
                <a:srgbClr val="0948CB"/>
              </a:solidFill>
              <a:latin typeface="Times New Roman" panose="02020603050405020304" charset="0"/>
              <a:ea typeface="IBM Plex Mono SemiBold" pitchFamily="49"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8914"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Content Placeholder 2"/>
          <p:cNvSpPr>
            <a:spLocks noGrp="1"/>
          </p:cNvSpPr>
          <p:nvPr>
            <p:ph type="body" sz="half" idx="4294967295"/>
          </p:nvPr>
        </p:nvSpPr>
        <p:spPr>
          <a:xfrm>
            <a:off x="769938" y="1566863"/>
            <a:ext cx="10675938" cy="4327525"/>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sz="2200" b="0" i="0" u="none" strike="noStrike" kern="1200" cap="none" spc="0" normalizeH="0" baseline="0" noProof="1">
                <a:solidFill>
                  <a:srgbClr val="1C7DDB"/>
                </a:solidFill>
                <a:uFillTx/>
                <a:latin typeface="Times New Roman" panose="02020603050405020304" charset="0"/>
                <a:ea typeface="+mn-ea"/>
                <a:cs typeface="+mn-cs"/>
              </a:rPr>
              <a:t>From the plot, we can see that ES-L1, GEO, HEO, SSO had the most success rate</a:t>
            </a:r>
            <a:endParaRPr kumimoji="0" sz="2200" b="0" i="0" u="none" strike="noStrike" kern="1200" cap="none" spc="0" normalizeH="0" baseline="0" noProof="1">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22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p>
            <a:pPr>
              <a:lnSpc>
                <a:spcPct val="90000"/>
              </a:lnSpc>
              <a:buNone/>
            </a:pPr>
            <a:r>
              <a:rPr lang="en-US" altLang="zh-CN" sz="3100" b="1" dirty="0">
                <a:solidFill>
                  <a:srgbClr val="0948CB"/>
                </a:solidFill>
                <a:latin typeface="Times New Roman" panose="02020603050405020304" charset="0"/>
                <a:cs typeface="IBM Plex Mono SemiBold" pitchFamily="49" charset="0"/>
              </a:rPr>
              <a:t>Success Rate vs. Orbit Type</a:t>
            </a:r>
            <a:endParaRPr lang="en-US" altLang="zh-CN" sz="2900" dirty="0">
              <a:solidFill>
                <a:srgbClr val="0B49CB"/>
              </a:solidFill>
              <a:latin typeface="IBM Plex Mono SemiBold" pitchFamily="49" charset="0"/>
              <a:ea typeface="IBM Plex Mono SemiBold" pitchFamily="49" charset="0"/>
            </a:endParaRPr>
          </a:p>
        </p:txBody>
      </p:sp>
      <p:pic>
        <p:nvPicPr>
          <p:cNvPr id="38917" name="图片 1" descr="5"/>
          <p:cNvPicPr>
            <a:picLocks noChangeAspect="1"/>
          </p:cNvPicPr>
          <p:nvPr/>
        </p:nvPicPr>
        <p:blipFill>
          <a:blip r:embed="rId2"/>
          <a:stretch>
            <a:fillRect/>
          </a:stretch>
        </p:blipFill>
        <p:spPr>
          <a:xfrm>
            <a:off x="911225" y="2420938"/>
            <a:ext cx="5800725" cy="38576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39938"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Content Placeholder 2"/>
          <p:cNvSpPr>
            <a:spLocks noGrp="1"/>
          </p:cNvSpPr>
          <p:nvPr>
            <p:ph type="body" sz="half" idx="4294967295"/>
          </p:nvPr>
        </p:nvSpPr>
        <p:spPr>
          <a:xfrm>
            <a:off x="769938" y="1828800"/>
            <a:ext cx="10515600" cy="4052888"/>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sz="1800" b="0" i="0" u="none" strike="noStrike" kern="1200" cap="none" spc="0" normalizeH="0" baseline="0" noProof="1">
                <a:solidFill>
                  <a:srgbClr val="1C7DDB"/>
                </a:solidFill>
                <a:uFillTx/>
                <a:latin typeface="Times New Roman" panose="02020603050405020304" charset="0"/>
                <a:ea typeface="+mn-ea"/>
                <a:cs typeface="+mn-cs"/>
              </a:rPr>
              <a:t>The plot below shows the Flight Number vs. Orbit type. We observe that in the LEO orbit, success is related to the number of flights whereas in the GTO orbit, there is no relationship between flight number and the orbit.</a:t>
            </a:r>
            <a:endParaRPr kumimoji="0"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Flight Number vs. Orbit Type</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39941" name="图片 5" descr="6"/>
          <p:cNvPicPr>
            <a:picLocks noChangeAspect="1"/>
          </p:cNvPicPr>
          <p:nvPr/>
        </p:nvPicPr>
        <p:blipFill>
          <a:blip r:embed="rId2"/>
          <a:stretch>
            <a:fillRect/>
          </a:stretch>
        </p:blipFill>
        <p:spPr>
          <a:xfrm>
            <a:off x="1356360" y="2899410"/>
            <a:ext cx="9059545" cy="296926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62"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Content Placeholder 2"/>
          <p:cNvSpPr>
            <a:spLocks noGrp="1"/>
          </p:cNvSpPr>
          <p:nvPr>
            <p:ph type="body" sz="half" idx="4294967295"/>
          </p:nvPr>
        </p:nvSpPr>
        <p:spPr>
          <a:xfrm>
            <a:off x="769938" y="1857375"/>
            <a:ext cx="10848975" cy="4011613"/>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We can observe that with heavy payloads, the successful landing are more for PO, LEO and ISS orbits.</a:t>
            </a:r>
            <a:r>
              <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rPr>
              <a:t>Show the screenshot of the scatter plot with explanations.</a:t>
            </a: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Times New Roman" panose="02020603050405020304" charset="0"/>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Payload vs. Orbit Type</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40965" name="图片 1" descr="7"/>
          <p:cNvPicPr>
            <a:picLocks noChangeAspect="1"/>
          </p:cNvPicPr>
          <p:nvPr/>
        </p:nvPicPr>
        <p:blipFill>
          <a:blip r:embed="rId2"/>
          <a:stretch>
            <a:fillRect/>
          </a:stretch>
        </p:blipFill>
        <p:spPr>
          <a:xfrm>
            <a:off x="1298575" y="2708275"/>
            <a:ext cx="7069138" cy="29781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1986" name="Slide Number Placeholder 4"/>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Content Placeholder 2"/>
          <p:cNvSpPr>
            <a:spLocks noGrp="1"/>
          </p:cNvSpPr>
          <p:nvPr>
            <p:ph type="body" sz="half" idx="4294967295"/>
          </p:nvPr>
        </p:nvSpPr>
        <p:spPr>
          <a:xfrm>
            <a:off x="769938" y="2070100"/>
            <a:ext cx="3932238" cy="3811588"/>
          </a:xfrm>
          <a:prstGeom prst="rect">
            <a:avLst/>
          </a:prstGeom>
        </p:spPr>
        <p:txBody>
          <a:bodyPr>
            <a:normAutofit/>
          </a:bodyPr>
          <a:lstStyle/>
          <a:p>
            <a:pPr marL="228600" marR="0" indent="-228600" algn="l" defTabSz="914400" rtl="0" eaLnBrk="1" fontAlgn="auto" latinLnBrk="0" hangingPunct="1">
              <a:lnSpc>
                <a:spcPct val="200000"/>
              </a:lnSpc>
              <a:spcBef>
                <a:spcPts val="1400"/>
              </a:spcBef>
              <a:spcAft>
                <a:spcPct val="0"/>
              </a:spcAft>
              <a:buClrTx/>
              <a:buSzTx/>
              <a:buFont typeface="Arial" panose="020B0604020202020204" pitchFamily="34" charset="0"/>
              <a:buChar char="•"/>
            </a:pPr>
            <a:r>
              <a:rPr kumimoji="0" sz="1800" b="0" i="0" u="none" strike="noStrike" kern="1200" cap="none" spc="0" normalizeH="0" baseline="0" noProof="1">
                <a:solidFill>
                  <a:srgbClr val="1C7DDB"/>
                </a:solidFill>
                <a:uFillTx/>
                <a:latin typeface="Times New Roman" panose="02020603050405020304" charset="0"/>
                <a:ea typeface="+mn-ea"/>
                <a:cs typeface="+mn-cs"/>
              </a:rPr>
              <a:t>From the plot, we can observe that success rate since 2013 kept on increasing till 2020.</a:t>
            </a:r>
            <a:endParaRPr kumimoji="0" sz="1800" b="0" i="0" u="none" strike="noStrike" kern="1200" cap="none" spc="0" normalizeH="0" baseline="0" noProof="1">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Launch Success Yearly Trend</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41989" name="图片 1" descr="8"/>
          <p:cNvPicPr>
            <a:picLocks noChangeAspect="1"/>
          </p:cNvPicPr>
          <p:nvPr/>
        </p:nvPicPr>
        <p:blipFill>
          <a:blip r:embed="rId2"/>
          <a:stretch>
            <a:fillRect/>
          </a:stretch>
        </p:blipFill>
        <p:spPr>
          <a:xfrm>
            <a:off x="4800600" y="2003425"/>
            <a:ext cx="5800725" cy="38703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301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482725"/>
            <a:ext cx="5335588" cy="4694238"/>
          </a:xfrm>
          <a:prstGeom prst="rect">
            <a:avLst/>
          </a:prstGeom>
        </p:spPr>
        <p:txBody>
          <a:bodyPr>
            <a:normAutofit/>
          </a:bodyPr>
          <a:lstStyle/>
          <a:p>
            <a:pPr marL="228600" marR="0" indent="-228600" algn="l" defTabSz="914400" rtl="0" eaLnBrk="1" fontAlgn="auto" latinLnBrk="0" hangingPunct="1">
              <a:lnSpc>
                <a:spcPct val="2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dirty="0">
                <a:solidFill>
                  <a:srgbClr val="1C7DDB"/>
                </a:solidFill>
                <a:uFillTx/>
                <a:latin typeface="Times New Roman" panose="02020603050405020304" charset="0"/>
                <a:ea typeface="+mn-ea"/>
                <a:cs typeface="+mn-cs"/>
              </a:rPr>
              <a:t>We used the key word DISTINCT to show only unique launch sites from the SpaceX data.</a:t>
            </a:r>
            <a:endParaRPr kumimoji="0" lang="en-US" sz="1800" b="0" i="0" u="none" strike="noStrike" kern="1200" cap="none" spc="0" normalizeH="0" baseline="0" noProof="1" dirty="0">
              <a:solidFill>
                <a:srgbClr val="1C7DDB"/>
              </a:solidFill>
              <a:uFillTx/>
              <a:latin typeface="Times New Roman" panose="02020603050405020304" charset="0"/>
              <a:ea typeface="+mn-ea"/>
              <a:cs typeface="+mn-cs"/>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All Launch Site Names</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43013" name="图片 1" descr="9"/>
          <p:cNvPicPr>
            <a:picLocks noChangeAspect="1"/>
          </p:cNvPicPr>
          <p:nvPr/>
        </p:nvPicPr>
        <p:blipFill>
          <a:blip r:embed="rId2"/>
          <a:stretch>
            <a:fillRect/>
          </a:stretch>
        </p:blipFill>
        <p:spPr>
          <a:xfrm>
            <a:off x="911225" y="2997200"/>
            <a:ext cx="9286875" cy="311467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4034"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554163"/>
            <a:ext cx="9745663" cy="4622800"/>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dirty="0">
                <a:solidFill>
                  <a:srgbClr val="1C7DDB"/>
                </a:solidFill>
                <a:uFillTx/>
                <a:latin typeface="Times New Roman" panose="02020603050405020304" charset="0"/>
                <a:ea typeface="+mn-ea"/>
                <a:cs typeface="+mn-cs"/>
              </a:rPr>
              <a:t>We used the query above to display 5 records where launch sites begin with ‘CCA’</a:t>
            </a:r>
            <a:endParaRPr kumimoji="0" lang="en-US" sz="1800" b="0" i="0" u="none" strike="noStrike" kern="1200" cap="none" spc="0" normalizeH="0" baseline="0" noProof="1" dirty="0">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800" b="0" i="0" u="none" strike="noStrike" kern="1200" cap="none" spc="0" normalizeH="0" baseline="0" noProof="1" dirty="0">
              <a:solidFill>
                <a:srgbClr val="1C7DDB"/>
              </a:solidFill>
              <a:uFillTx/>
              <a:latin typeface="Times New Roman" panose="02020603050405020304" charset="0"/>
              <a:ea typeface="+mn-ea"/>
              <a:cs typeface="+mn-cs"/>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p>
            <a:pPr>
              <a:lnSpc>
                <a:spcPct val="90000"/>
              </a:lnSpc>
              <a:buNone/>
            </a:pPr>
            <a:r>
              <a:rPr lang="en-US" altLang="zh-CN" sz="3100" b="1" dirty="0">
                <a:solidFill>
                  <a:srgbClr val="0948CB"/>
                </a:solidFill>
                <a:latin typeface="Times New Roman" panose="02020603050405020304" charset="0"/>
                <a:cs typeface="IBM Plex Mono SemiBold" pitchFamily="49" charset="0"/>
              </a:rPr>
              <a:t>Launch Site Names Begin with 'CCA'</a:t>
            </a:r>
            <a:endParaRPr lang="en-US" altLang="zh-CN" sz="2900" dirty="0">
              <a:solidFill>
                <a:srgbClr val="0B49CB"/>
              </a:solidFill>
              <a:latin typeface="Abadi"/>
              <a:ea typeface="IBM Plex Mono SemiBold" pitchFamily="49" charset="0"/>
            </a:endParaRPr>
          </a:p>
        </p:txBody>
      </p:sp>
      <p:pic>
        <p:nvPicPr>
          <p:cNvPr id="44037" name="图片 1" descr="10"/>
          <p:cNvPicPr>
            <a:picLocks noChangeAspect="1"/>
          </p:cNvPicPr>
          <p:nvPr/>
        </p:nvPicPr>
        <p:blipFill>
          <a:blip r:embed="rId2"/>
          <a:stretch>
            <a:fillRect/>
          </a:stretch>
        </p:blipFill>
        <p:spPr>
          <a:xfrm>
            <a:off x="855663" y="2205038"/>
            <a:ext cx="10344150" cy="36004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5058"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03400"/>
            <a:ext cx="9745663" cy="4373563"/>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calculated the total payload carried by boosters from NASA as 45596 using the query below</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Total Payload Mass</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45061" name="图片 1" descr="11"/>
          <p:cNvPicPr>
            <a:picLocks noChangeAspect="1"/>
          </p:cNvPicPr>
          <p:nvPr/>
        </p:nvPicPr>
        <p:blipFill>
          <a:blip r:embed="rId2"/>
          <a:stretch>
            <a:fillRect/>
          </a:stretch>
        </p:blipFill>
        <p:spPr>
          <a:xfrm>
            <a:off x="788988" y="2852738"/>
            <a:ext cx="10477500" cy="222885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6082"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25625"/>
            <a:ext cx="9745663" cy="4351338"/>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baseline="0" noProof="1">
                <a:solidFill>
                  <a:srgbClr val="1C7DDB"/>
                </a:solidFill>
                <a:uFillTx/>
                <a:latin typeface="Times New Roman" panose="02020603050405020304" charset="0"/>
                <a:ea typeface="+mn-ea"/>
                <a:cs typeface="Times New Roman" panose="02020603050405020304" charset="0"/>
              </a:rPr>
              <a:t>We calculated the average payload mass carried bybooster version F9 v1.1 as 2928</a:t>
            </a:r>
            <a:endParaRPr kumimoji="0" lang="en-US" sz="1800" b="0" i="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baseline="0" noProof="1">
              <a:solidFill>
                <a:srgbClr val="1C7DDB"/>
              </a:solidFill>
              <a:uFillTx/>
              <a:latin typeface="Times New Roman" panose="02020603050405020304" charset="0"/>
              <a:ea typeface="+mn-ea"/>
              <a:cs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Average Payload Mass by F9 v1.1</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2" name="图片 1" descr="12"/>
          <p:cNvPicPr>
            <a:picLocks noChangeAspect="1"/>
          </p:cNvPicPr>
          <p:nvPr/>
        </p:nvPicPr>
        <p:blipFill>
          <a:blip r:embed="rId2"/>
          <a:stretch>
            <a:fillRect/>
          </a:stretch>
        </p:blipFill>
        <p:spPr>
          <a:xfrm>
            <a:off x="823595" y="2781300"/>
            <a:ext cx="10544175" cy="2019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7106"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70255" y="1712595"/>
            <a:ext cx="10384790" cy="4464685"/>
          </a:xfrm>
          <a:prstGeom prst="rect">
            <a:avLst/>
          </a:prstGeom>
        </p:spPr>
        <p:txBody>
          <a:bodyPr lIns="91440" tIns="45720" rIns="91440" bIns="45720" anchor="t">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baseline="0" noProof="1" dirty="0">
                <a:solidFill>
                  <a:srgbClr val="1C7DDB"/>
                </a:solidFill>
                <a:uFillTx/>
                <a:latin typeface="Times New Roman" panose="02020603050405020304" charset="0"/>
                <a:ea typeface="+mn-ea"/>
                <a:cs typeface="+mn-cs"/>
              </a:rPr>
              <a:t>We observed that the dates of the first successful landing outcome on ground pad was 22nd December 2015</a:t>
            </a:r>
            <a:endParaRPr kumimoji="0" lang="en-US" sz="1800" b="0" i="0" baseline="0" noProof="1" dirty="0">
              <a:solidFill>
                <a:srgbClr val="1C7DDB"/>
              </a:solidFill>
              <a:uFillTx/>
              <a:latin typeface="Times New Roman" panose="02020603050405020304" charset="0"/>
              <a:ea typeface="+mn-ea"/>
              <a:cs typeface="+mn-cs"/>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p>
            <a:pPr>
              <a:lnSpc>
                <a:spcPct val="90000"/>
              </a:lnSpc>
              <a:buNone/>
            </a:pPr>
            <a:r>
              <a:rPr lang="en-US" altLang="zh-CN" sz="3100" b="1" dirty="0">
                <a:solidFill>
                  <a:srgbClr val="0948CB"/>
                </a:solidFill>
                <a:latin typeface="Times New Roman" panose="02020603050405020304" charset="0"/>
                <a:cs typeface="IBM Plex Mono SemiBold" pitchFamily="49" charset="0"/>
              </a:rPr>
              <a:t>First Successful Ground Landing Date</a:t>
            </a:r>
            <a:endParaRPr lang="en-US" altLang="zh-CN" sz="2900" dirty="0">
              <a:solidFill>
                <a:srgbClr val="0B49CB"/>
              </a:solidFill>
              <a:latin typeface="Abadi"/>
              <a:ea typeface="IBM Plex Mono SemiBold" pitchFamily="49" charset="0"/>
            </a:endParaRPr>
          </a:p>
        </p:txBody>
      </p:sp>
      <p:pic>
        <p:nvPicPr>
          <p:cNvPr id="2" name="图片 1" descr="13"/>
          <p:cNvPicPr>
            <a:picLocks noChangeAspect="1"/>
          </p:cNvPicPr>
          <p:nvPr/>
        </p:nvPicPr>
        <p:blipFill>
          <a:blip r:embed="rId2"/>
          <a:stretch>
            <a:fillRect/>
          </a:stretch>
        </p:blipFill>
        <p:spPr>
          <a:xfrm>
            <a:off x="876300" y="2565400"/>
            <a:ext cx="10439400" cy="2428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813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25625"/>
            <a:ext cx="9745663" cy="4351338"/>
          </a:xfrm>
          <a:prstGeom prst="rect">
            <a:avLst/>
          </a:prstGeom>
        </p:spPr>
        <p:txBody>
          <a:bodyPr lIns="91440" tIns="45720" rIns="91440" bIns="45720" anchor="t">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baseline="0" noProof="1">
                <a:solidFill>
                  <a:srgbClr val="1C7DDB"/>
                </a:solidFill>
                <a:uFillTx/>
                <a:latin typeface="Times New Roman" panose="02020603050405020304" charset="0"/>
                <a:ea typeface="+mn-ea"/>
                <a:cs typeface="+mn-cs"/>
              </a:rPr>
              <a:t>We used the WHERE clause to filter for boosters which have successfully landed on drone ship and applied the AND condition to determine successful landing with payload mass greater than 4000 but less than 6000</a:t>
            </a:r>
            <a:endParaRPr kumimoji="0" lang="en-US" sz="1800" b="0" i="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baseline="0" noProof="1">
              <a:solidFill>
                <a:srgbClr val="1C7DDB"/>
              </a:solidFill>
              <a:uFillTx/>
              <a:latin typeface="Times New Roman" panose="02020603050405020304" charset="0"/>
              <a:ea typeface="+mn-ea"/>
              <a:cs typeface="+mn-cs"/>
            </a:endParaRPr>
          </a:p>
        </p:txBody>
      </p:sp>
      <p:sp>
        <p:nvSpPr>
          <p:cNvPr id="48132" name="Title 1"/>
          <p:cNvSpPr txBox="1"/>
          <p:nvPr/>
        </p:nvSpPr>
        <p:spPr>
          <a:xfrm>
            <a:off x="631825" y="538163"/>
            <a:ext cx="11368088" cy="549275"/>
          </a:xfrm>
          <a:prstGeom prst="rect">
            <a:avLst/>
          </a:prstGeom>
          <a:noFill/>
          <a:ln w="9525">
            <a:noFill/>
          </a:ln>
        </p:spPr>
        <p:txBody>
          <a:bodyPr lIns="91440" tIns="45720" rIns="91440" bIns="45720" anchor="ctr" anchorCtr="0"/>
          <a:p>
            <a:pPr>
              <a:lnSpc>
                <a:spcPct val="90000"/>
              </a:lnSpc>
              <a:buNone/>
            </a:pPr>
            <a:r>
              <a:rPr lang="en-US" altLang="zh-CN" sz="2800" b="1" dirty="0">
                <a:solidFill>
                  <a:srgbClr val="0948CB"/>
                </a:solidFill>
                <a:latin typeface="Times New Roman" panose="02020603050405020304" charset="0"/>
                <a:cs typeface="IBM Plex Mono SemiBold" pitchFamily="49" charset="0"/>
              </a:rPr>
              <a:t>Successful Drone Ship Landing with Payload between 4000 and 6000</a:t>
            </a:r>
            <a:endParaRPr lang="en-US" altLang="zh-CN" sz="2800" b="1" dirty="0">
              <a:solidFill>
                <a:srgbClr val="0948CB"/>
              </a:solidFill>
              <a:latin typeface="Times New Roman" panose="02020603050405020304" charset="0"/>
              <a:ea typeface="IBM Plex Mono SemiBold" pitchFamily="49" charset="0"/>
            </a:endParaRPr>
          </a:p>
        </p:txBody>
      </p:sp>
      <p:pic>
        <p:nvPicPr>
          <p:cNvPr id="2" name="图片 1" descr="14"/>
          <p:cNvPicPr>
            <a:picLocks noChangeAspect="1"/>
          </p:cNvPicPr>
          <p:nvPr/>
        </p:nvPicPr>
        <p:blipFill>
          <a:blip r:embed="rId2"/>
          <a:stretch>
            <a:fillRect/>
          </a:stretch>
        </p:blipFill>
        <p:spPr>
          <a:xfrm>
            <a:off x="984250" y="2997200"/>
            <a:ext cx="10391775" cy="2971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9458"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spcAft>
                <a:spcPts val="600"/>
              </a:spcAft>
            </a:pP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10" name="Content Placeholder 2"/>
          <p:cNvSpPr txBox="1"/>
          <p:nvPr/>
        </p:nvSpPr>
        <p:spPr>
          <a:xfrm>
            <a:off x="695325" y="1420813"/>
            <a:ext cx="8259763" cy="5108575"/>
          </a:xfrm>
          <a:prstGeom prst="rect">
            <a:avLst/>
          </a:prstGeom>
        </p:spPr>
        <p:txBody>
          <a:bodyPr lIns="91440" tIns="45720" rIns="91440" bIns="45720" anchor="t">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fontAlgn="auto">
              <a:lnSpc>
                <a:spcPct val="100000"/>
              </a:lnSpc>
              <a:spcBef>
                <a:spcPts val="1400"/>
              </a:spcBef>
            </a:pPr>
            <a:r>
              <a:rPr lang="en-US" sz="2000" strike="noStrike" noProof="1" dirty="0">
                <a:solidFill>
                  <a:srgbClr val="1C7DDB"/>
                </a:solidFill>
                <a:latin typeface="Times New Roman" panose="02020603050405020304" charset="0"/>
                <a:ea typeface="+mn-ea"/>
                <a:cs typeface="Times New Roman" panose="02020603050405020304" charset="0"/>
              </a:rPr>
              <a:t>Summary of methodologies</a:t>
            </a:r>
            <a:endParaRPr lang="en-US" sz="20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800" strike="noStrike" noProof="1" dirty="0">
                <a:solidFill>
                  <a:srgbClr val="1C7DDB"/>
                </a:solidFill>
                <a:latin typeface="Times New Roman" panose="02020603050405020304" charset="0"/>
                <a:ea typeface="+mn-ea"/>
                <a:cs typeface="Times New Roman" panose="02020603050405020304" charset="0"/>
              </a:rPr>
              <a:t>  </a:t>
            </a:r>
            <a:r>
              <a:rPr lang="en-US" sz="1600" strike="noStrike" noProof="1" dirty="0">
                <a:solidFill>
                  <a:srgbClr val="1C7DDB"/>
                </a:solidFill>
                <a:latin typeface="Times New Roman" panose="02020603050405020304" charset="0"/>
                <a:ea typeface="+mn-ea"/>
                <a:cs typeface="Times New Roman" panose="02020603050405020304" charset="0"/>
              </a:rPr>
              <a:t>1 Data Collection through API</a:t>
            </a:r>
            <a:endParaRPr lang="en-US" sz="16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rPr>
              <a:t>  2 Data Collection with web Scarping</a:t>
            </a:r>
            <a:endParaRPr lang="en-US" sz="16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rPr>
              <a:t>  3 Data Wrangling</a:t>
            </a:r>
            <a:endParaRPr lang="en-US" sz="16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rPr>
              <a:t>  4 Exploratory Data Analysis with SQL</a:t>
            </a:r>
            <a:endParaRPr lang="en-US" sz="16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rPr>
              <a:t>  5 </a:t>
            </a:r>
            <a:r>
              <a:rPr lang="en-US" sz="1600" strike="noStrike" noProof="1" dirty="0">
                <a:solidFill>
                  <a:srgbClr val="1C7DDB"/>
                </a:solidFill>
                <a:latin typeface="Times New Roman" panose="02020603050405020304" charset="0"/>
                <a:ea typeface="+mn-ea"/>
                <a:cs typeface="Times New Roman" panose="02020603050405020304" charset="0"/>
                <a:sym typeface="+mn-ea"/>
              </a:rPr>
              <a:t>Exploratory Data Analysis with Data Visualization</a:t>
            </a:r>
            <a:endParaRPr lang="en-US" sz="1600" strike="noStrike" noProof="1" dirty="0">
              <a:solidFill>
                <a:srgbClr val="1C7DDB"/>
              </a:solidFill>
              <a:latin typeface="Times New Roman" panose="02020603050405020304" charset="0"/>
              <a:cs typeface="Times New Roman" panose="02020603050405020304" charset="0"/>
              <a:sym typeface="+mn-ea"/>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sym typeface="+mn-ea"/>
              </a:rPr>
              <a:t>  6 Interactive Visual Analytics with Folium</a:t>
            </a:r>
            <a:endParaRPr lang="en-US" sz="1600" strike="noStrike" noProof="1" dirty="0">
              <a:solidFill>
                <a:srgbClr val="1C7DDB"/>
              </a:solidFill>
              <a:latin typeface="Times New Roman" panose="02020603050405020304" charset="0"/>
              <a:cs typeface="Times New Roman" panose="02020603050405020304" charset="0"/>
              <a:sym typeface="+mn-ea"/>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sym typeface="+mn-ea"/>
              </a:rPr>
              <a:t>  7 Machine Learning Prediction</a:t>
            </a:r>
            <a:endParaRPr lang="en-US" sz="1800" strike="noStrike" noProof="1" dirty="0">
              <a:solidFill>
                <a:srgbClr val="1C7DDB"/>
              </a:solidFill>
              <a:latin typeface="Times New Roman" panose="02020603050405020304" charset="0"/>
              <a:cs typeface="Times New Roman" panose="02020603050405020304" charset="0"/>
              <a:sym typeface="+mn-ea"/>
            </a:endParaRPr>
          </a:p>
          <a:p>
            <a:pPr algn="just" fontAlgn="auto">
              <a:lnSpc>
                <a:spcPct val="100000"/>
              </a:lnSpc>
              <a:spcBef>
                <a:spcPts val="1400"/>
              </a:spcBef>
            </a:pPr>
            <a:r>
              <a:rPr lang="en-US" sz="2000" strike="noStrike" noProof="1" dirty="0">
                <a:solidFill>
                  <a:srgbClr val="1C7DDB"/>
                </a:solidFill>
                <a:latin typeface="Times New Roman" panose="02020603050405020304" charset="0"/>
                <a:ea typeface="+mn-ea"/>
                <a:cs typeface="Times New Roman" panose="02020603050405020304" charset="0"/>
              </a:rPr>
              <a:t>Summary of all results</a:t>
            </a:r>
            <a:endParaRPr lang="en-US" sz="20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2000" strike="noStrike" noProof="1" dirty="0">
                <a:solidFill>
                  <a:srgbClr val="1C7DDB"/>
                </a:solidFill>
                <a:latin typeface="Times New Roman" panose="02020603050405020304" charset="0"/>
                <a:ea typeface="+mn-ea"/>
                <a:cs typeface="Times New Roman" panose="02020603050405020304" charset="0"/>
              </a:rPr>
              <a:t>  </a:t>
            </a:r>
            <a:r>
              <a:rPr lang="en-US" sz="1600" strike="noStrike" noProof="1" dirty="0">
                <a:solidFill>
                  <a:srgbClr val="1C7DDB"/>
                </a:solidFill>
                <a:latin typeface="Times New Roman" panose="02020603050405020304" charset="0"/>
                <a:ea typeface="+mn-ea"/>
                <a:cs typeface="Times New Roman" panose="02020603050405020304" charset="0"/>
              </a:rPr>
              <a:t>1 </a:t>
            </a:r>
            <a:r>
              <a:rPr lang="en-US" sz="1600" strike="noStrike" noProof="1" dirty="0">
                <a:solidFill>
                  <a:srgbClr val="1C7DDB"/>
                </a:solidFill>
                <a:latin typeface="Times New Roman" panose="02020603050405020304" charset="0"/>
                <a:ea typeface="+mn-ea"/>
                <a:cs typeface="Times New Roman" panose="02020603050405020304" charset="0"/>
                <a:sym typeface="+mn-ea"/>
              </a:rPr>
              <a:t>Exploratory Data Analysis results</a:t>
            </a:r>
            <a:endParaRPr lang="en-US" sz="1600" strike="noStrike" noProof="1" dirty="0">
              <a:solidFill>
                <a:srgbClr val="1C7DDB"/>
              </a:solidFill>
              <a:latin typeface="Times New Roman" panose="02020603050405020304" charset="0"/>
              <a:cs typeface="Times New Roman" panose="02020603050405020304" charset="0"/>
              <a:sym typeface="+mn-ea"/>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sym typeface="+mn-ea"/>
              </a:rPr>
              <a:t>  </a:t>
            </a:r>
            <a:r>
              <a:rPr lang="en-US" sz="1600" strike="noStrike" noProof="1" dirty="0">
                <a:solidFill>
                  <a:srgbClr val="1C7DDB"/>
                </a:solidFill>
                <a:latin typeface="Times New Roman" panose="02020603050405020304" charset="0"/>
                <a:ea typeface="+mn-ea"/>
                <a:cs typeface="Times New Roman" panose="02020603050405020304" charset="0"/>
              </a:rPr>
              <a:t>2 Interactive analytics in screenshots</a:t>
            </a:r>
            <a:endParaRPr lang="en-US" sz="1600"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00000"/>
              </a:lnSpc>
              <a:spcBef>
                <a:spcPts val="1400"/>
              </a:spcBef>
              <a:buNone/>
            </a:pPr>
            <a:r>
              <a:rPr lang="en-US" sz="1600" strike="noStrike" noProof="1" dirty="0">
                <a:solidFill>
                  <a:srgbClr val="1C7DDB"/>
                </a:solidFill>
                <a:latin typeface="Times New Roman" panose="02020603050405020304" charset="0"/>
                <a:ea typeface="+mn-ea"/>
                <a:cs typeface="Times New Roman" panose="02020603050405020304" charset="0"/>
              </a:rPr>
              <a:t>  3 Predictive Analytics results</a:t>
            </a:r>
            <a:endParaRPr lang="en-US" sz="1600" strike="noStrike" noProof="1" dirty="0">
              <a:solidFill>
                <a:srgbClr val="1C7DDB"/>
              </a:solidFill>
              <a:latin typeface="Times New Roman" panose="02020603050405020304" charset="0"/>
              <a:cs typeface="Times New Roman" panose="02020603050405020304" charset="0"/>
            </a:endParaRPr>
          </a:p>
        </p:txBody>
      </p:sp>
      <p:sp>
        <p:nvSpPr>
          <p:cNvPr id="19460" name="Title 1"/>
          <p:cNvSpPr txBox="1"/>
          <p:nvPr/>
        </p:nvSpPr>
        <p:spPr>
          <a:xfrm>
            <a:off x="768350" y="404813"/>
            <a:ext cx="10515600" cy="722312"/>
          </a:xfrm>
          <a:prstGeom prst="rect">
            <a:avLst/>
          </a:prstGeom>
          <a:noFill/>
          <a:ln w="9525">
            <a:noFill/>
          </a:ln>
        </p:spPr>
        <p:txBody>
          <a:bodyPr lIns="91440" tIns="45720" rIns="91440" bIns="45720" anchor="ctr" anchorCtr="0"/>
          <a:p>
            <a:pPr>
              <a:lnSpc>
                <a:spcPct val="90000"/>
              </a:lnSpc>
              <a:buNone/>
            </a:pPr>
            <a:r>
              <a:rPr lang="en-US" altLang="zh-CN" sz="3100" b="1" dirty="0">
                <a:solidFill>
                  <a:srgbClr val="0948CB"/>
                </a:solidFill>
                <a:latin typeface="Times New Roman" panose="02020603050405020304" charset="0"/>
                <a:cs typeface="IBM Plex Mono SemiBold" pitchFamily="49" charset="0"/>
              </a:rPr>
              <a:t>Executive Summary</a:t>
            </a:r>
            <a:endParaRPr lang="en-US" altLang="zh-CN" sz="3100" b="1" dirty="0">
              <a:solidFill>
                <a:srgbClr val="0948CB"/>
              </a:solidFill>
              <a:latin typeface="Times New Roman" panose="02020603050405020304" charset="0"/>
              <a:ea typeface="IBM Plex Mono SemiBold" pitchFamily="49" charset="0"/>
              <a:cs typeface="IBM Plex Mono SemiBold" pitchFamily="49"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9154"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25625"/>
            <a:ext cx="9745663" cy="4351338"/>
          </a:xfrm>
          <a:prstGeom prst="rect">
            <a:avLst/>
          </a:prstGeom>
        </p:spPr>
        <p:txBody>
          <a:bodyPr>
            <a:normAutofit/>
          </a:bodyPr>
          <a:lstStyle/>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used wildcard like ‘%’ to filter for WHERE Mission Outcome was a success or a failure.</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3" name="Title 1"/>
          <p:cNvSpPr txBox="1"/>
          <p:nvPr/>
        </p:nvSpPr>
        <p:spPr>
          <a:xfrm>
            <a:off x="766763" y="549275"/>
            <a:ext cx="10515600" cy="549275"/>
          </a:xfrm>
          <a:prstGeom prst="rect">
            <a:avLst/>
          </a:prstGeom>
        </p:spPr>
        <p:txBody>
          <a:bodyPr vert="horz" lIns="91440" tIns="45720" rIns="91440" bIns="45720" rtlCol="0" anchor="ctr"/>
          <a:p>
            <a:pPr>
              <a:lnSpc>
                <a:spcPct val="90000"/>
              </a:lnSpc>
              <a:buNone/>
            </a:pPr>
            <a:r>
              <a:rPr lang="en-US" altLang="zh-CN" sz="2800" b="1" dirty="0">
                <a:solidFill>
                  <a:srgbClr val="0948CB"/>
                </a:solidFill>
                <a:latin typeface="Times New Roman" panose="02020603050405020304" charset="0"/>
                <a:cs typeface="IBM Plex Mono SemiBold" pitchFamily="49" charset="0"/>
              </a:rPr>
              <a:t>Total Number of Successful and Failure Mission Outcomes</a:t>
            </a:r>
            <a:endParaRPr lang="en-US" altLang="zh-CN" sz="2800" dirty="0">
              <a:solidFill>
                <a:srgbClr val="0B49CB"/>
              </a:solidFill>
              <a:latin typeface="Abadi"/>
              <a:ea typeface="IBM Plex Mono SemiBold" pitchFamily="49" charset="0"/>
            </a:endParaRPr>
          </a:p>
        </p:txBody>
      </p:sp>
      <p:pic>
        <p:nvPicPr>
          <p:cNvPr id="2" name="图片 1" descr="15"/>
          <p:cNvPicPr>
            <a:picLocks noChangeAspect="1"/>
          </p:cNvPicPr>
          <p:nvPr/>
        </p:nvPicPr>
        <p:blipFill>
          <a:blip r:embed="rId2"/>
          <a:stretch>
            <a:fillRect/>
          </a:stretch>
        </p:blipFill>
        <p:spPr>
          <a:xfrm>
            <a:off x="767080" y="2781300"/>
            <a:ext cx="10401300" cy="25717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0178"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5" name="Content Placeholder 4"/>
          <p:cNvSpPr>
            <a:spLocks noGrp="1"/>
          </p:cNvSpPr>
          <p:nvPr>
            <p:ph idx="4294967295"/>
          </p:nvPr>
        </p:nvSpPr>
        <p:spPr>
          <a:xfrm>
            <a:off x="770255" y="1297940"/>
            <a:ext cx="9745980" cy="4879340"/>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rPr>
              <a:t>We determined the booster that have carried the maximum payload using a subquery in the WHERE clause and the MAX() function.</a:t>
            </a:r>
            <a:endPar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p>
            <a:pPr>
              <a:lnSpc>
                <a:spcPct val="90000"/>
              </a:lnSpc>
              <a:buNone/>
            </a:pPr>
            <a:r>
              <a:rPr lang="en-US" altLang="zh-CN" sz="3100" b="1" dirty="0">
                <a:solidFill>
                  <a:srgbClr val="0948CB"/>
                </a:solidFill>
                <a:latin typeface="Times New Roman" panose="02020603050405020304" charset="0"/>
                <a:cs typeface="IBM Plex Mono SemiBold" pitchFamily="49" charset="0"/>
              </a:rPr>
              <a:t>Boosters Carried Maximum Payload</a:t>
            </a:r>
            <a:endParaRPr lang="en-US" altLang="zh-CN" sz="2900" dirty="0">
              <a:solidFill>
                <a:srgbClr val="0B49CB"/>
              </a:solidFill>
              <a:latin typeface="Abadi"/>
              <a:ea typeface="IBM Plex Mono SemiBold" pitchFamily="49" charset="0"/>
            </a:endParaRPr>
          </a:p>
        </p:txBody>
      </p:sp>
      <p:pic>
        <p:nvPicPr>
          <p:cNvPr id="4" name="图片 3" descr="16"/>
          <p:cNvPicPr>
            <a:picLocks noChangeAspect="1"/>
          </p:cNvPicPr>
          <p:nvPr/>
        </p:nvPicPr>
        <p:blipFill>
          <a:blip r:embed="rId2"/>
          <a:stretch>
            <a:fillRect/>
          </a:stretch>
        </p:blipFill>
        <p:spPr>
          <a:xfrm>
            <a:off x="767715" y="1917065"/>
            <a:ext cx="10572750" cy="48215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1202"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5" name="Content Placeholder 4"/>
          <p:cNvSpPr>
            <a:spLocks noGrp="1"/>
          </p:cNvSpPr>
          <p:nvPr>
            <p:ph idx="4294967295"/>
          </p:nvPr>
        </p:nvSpPr>
        <p:spPr>
          <a:xfrm>
            <a:off x="769938" y="1825625"/>
            <a:ext cx="9745663" cy="4351338"/>
          </a:xfrm>
          <a:prstGeom prst="rect">
            <a:avLst/>
          </a:prstGeom>
        </p:spPr>
        <p:txBody>
          <a:bodyPr lIns="91440" tIns="45720" rIns="91440" bIns="45720" anchor="t">
            <a:normAutofit/>
          </a:bodyPr>
          <a:lstStyle/>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r>
              <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rPr>
              <a:t>We used a combinations of the WHERE clause, LIKE, AND, and BETWEEN conditions to filter for failed landing outcomes in drone ship, their booster versions, and launch site names for year 2015</a:t>
            </a:r>
            <a:endPar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endParaRPr kumimoji="0" lang="en-US" sz="1800"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p:txBody>
      </p:sp>
      <p:sp>
        <p:nvSpPr>
          <p:cNvPr id="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2015 Launch Records</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2" name="图片 1" descr="17"/>
          <p:cNvPicPr>
            <a:picLocks noChangeAspect="1"/>
          </p:cNvPicPr>
          <p:nvPr/>
        </p:nvPicPr>
        <p:blipFill>
          <a:blip r:embed="rId2"/>
          <a:stretch>
            <a:fillRect/>
          </a:stretch>
        </p:blipFill>
        <p:spPr>
          <a:xfrm>
            <a:off x="770255" y="2853055"/>
            <a:ext cx="10382250" cy="24955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2226"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5" name="Content Placeholder 4"/>
          <p:cNvSpPr>
            <a:spLocks noGrp="1"/>
          </p:cNvSpPr>
          <p:nvPr>
            <p:ph idx="4294967295"/>
          </p:nvPr>
        </p:nvSpPr>
        <p:spPr>
          <a:xfrm>
            <a:off x="770255" y="1306830"/>
            <a:ext cx="9745980" cy="4870450"/>
          </a:xfrm>
          <a:prstGeom prst="rect">
            <a:avLst/>
          </a:prstGeom>
        </p:spPr>
        <p:txBody>
          <a:bodyPr lIns="91440" tIns="45720" rIns="91440" bIns="45720" anchor="t"/>
          <a:lstStyle/>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r>
              <a:rPr kumimoji="0" lang="en-US" sz="1600" b="0" i="0" baseline="0" noProof="1" dirty="0">
                <a:solidFill>
                  <a:srgbClr val="1C7DDB"/>
                </a:solidFill>
                <a:uFillTx/>
                <a:latin typeface="Times New Roman" panose="02020603050405020304" charset="0"/>
                <a:ea typeface="+mn-ea"/>
                <a:cs typeface="Times New Roman" panose="02020603050405020304" charset="0"/>
              </a:rPr>
              <a:t>We selected Landing outcomes and the COUNT of landing outcomes from the data and used the WHERE clause to filter for landing outcomes BETWEEN 2010-06-04 to 2010-03-20.</a:t>
            </a:r>
            <a:endParaRPr kumimoji="0" lang="en-US" sz="1600" b="0" i="0" baseline="0" noProof="1" dirty="0">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r>
              <a:rPr kumimoji="0" lang="en-US" sz="1600" b="0" i="0" baseline="0" noProof="1" dirty="0">
                <a:solidFill>
                  <a:srgbClr val="1C7DDB"/>
                </a:solidFill>
                <a:uFillTx/>
                <a:latin typeface="Times New Roman" panose="02020603050405020304" charset="0"/>
                <a:ea typeface="+mn-ea"/>
                <a:cs typeface="Times New Roman" panose="02020603050405020304" charset="0"/>
              </a:rPr>
              <a:t>We applied the GROUP BY clause to group the landing outcomes and the ORDER BY clause to order the grouped landing outcome in descending order.</a:t>
            </a:r>
            <a:endParaRPr kumimoji="0" lang="en-US" sz="1600" b="0" i="0" baseline="0" noProof="1" dirty="0">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buClrTx/>
              <a:buSzTx/>
              <a:buFont typeface="Arial" panose="020B0604020202020204" pitchFamily="34" charset="0"/>
              <a:buChar char="•"/>
            </a:pPr>
            <a:endParaRPr kumimoji="0" lang="en-US" sz="1600" b="0" i="0" baseline="0" noProof="1" dirty="0">
              <a:solidFill>
                <a:srgbClr val="1C7DDB"/>
              </a:solidFill>
              <a:uFillTx/>
              <a:latin typeface="Times New Roman" panose="02020603050405020304" charset="0"/>
              <a:ea typeface="+mn-ea"/>
              <a:cs typeface="Times New Roman" panose="02020603050405020304" charset="0"/>
            </a:endParaRPr>
          </a:p>
        </p:txBody>
      </p:sp>
      <p:sp>
        <p:nvSpPr>
          <p:cNvPr id="52228" name="Title 1"/>
          <p:cNvSpPr txBox="1"/>
          <p:nvPr/>
        </p:nvSpPr>
        <p:spPr>
          <a:xfrm>
            <a:off x="552450" y="549275"/>
            <a:ext cx="10904538" cy="549275"/>
          </a:xfrm>
          <a:prstGeom prst="rect">
            <a:avLst/>
          </a:prstGeom>
          <a:noFill/>
          <a:ln w="9525">
            <a:noFill/>
          </a:ln>
        </p:spPr>
        <p:txBody>
          <a:bodyPr lIns="91440" tIns="45720" rIns="91440" bIns="45720" anchor="ctr" anchorCtr="0"/>
          <a:p>
            <a:pPr>
              <a:lnSpc>
                <a:spcPct val="90000"/>
              </a:lnSpc>
              <a:buNone/>
            </a:pPr>
            <a:r>
              <a:rPr lang="en-US" altLang="zh-CN" sz="3100" b="1" dirty="0">
                <a:solidFill>
                  <a:srgbClr val="0948CB"/>
                </a:solidFill>
                <a:latin typeface="Times New Roman" panose="02020603050405020304" charset="0"/>
                <a:cs typeface="IBM Plex Mono SemiBold" pitchFamily="49" charset="0"/>
              </a:rPr>
              <a:t>Rank Landing Outcomes Between 2010-06-04 and 2017-03-20</a:t>
            </a:r>
            <a:endParaRPr lang="en-US" altLang="zh-CN" sz="3100" b="1" dirty="0">
              <a:solidFill>
                <a:srgbClr val="0948CB"/>
              </a:solidFill>
              <a:latin typeface="Times New Roman" panose="02020603050405020304" charset="0"/>
              <a:ea typeface="IBM Plex Mono SemiBold" pitchFamily="49" charset="0"/>
            </a:endParaRPr>
          </a:p>
        </p:txBody>
      </p:sp>
      <p:pic>
        <p:nvPicPr>
          <p:cNvPr id="2" name="图片 1" descr="18"/>
          <p:cNvPicPr>
            <a:picLocks noChangeAspect="1"/>
          </p:cNvPicPr>
          <p:nvPr/>
        </p:nvPicPr>
        <p:blipFill>
          <a:blip r:embed="rId2"/>
          <a:stretch>
            <a:fillRect/>
          </a:stretch>
        </p:blipFill>
        <p:spPr>
          <a:xfrm>
            <a:off x="624205" y="2565400"/>
            <a:ext cx="10410825" cy="41484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3250" name="TextBox 6"/>
          <p:cNvSpPr txBox="1"/>
          <p:nvPr/>
        </p:nvSpPr>
        <p:spPr>
          <a:xfrm>
            <a:off x="798513" y="2530475"/>
            <a:ext cx="1057275" cy="368300"/>
          </a:xfrm>
          <a:prstGeom prst="rect">
            <a:avLst/>
          </a:prstGeom>
          <a:solidFill>
            <a:srgbClr val="0948CB"/>
          </a:solidFill>
          <a:ln w="9525">
            <a:noFill/>
          </a:ln>
        </p:spPr>
        <p:txBody>
          <a:bodyPr wrap="none" anchor="t" anchorCtr="0">
            <a:spAutoFit/>
          </a:bodyPr>
          <a:p>
            <a:r>
              <a:rPr lang="en-US" altLang="zh-CN" dirty="0">
                <a:solidFill>
                  <a:schemeClr val="bg1"/>
                </a:solidFill>
                <a:latin typeface="Calibri" panose="020F0502020204030204"/>
              </a:rPr>
              <a:t>Section 3</a:t>
            </a:r>
            <a:endParaRPr lang="en-US" altLang="zh-CN" dirty="0">
              <a:solidFill>
                <a:schemeClr val="bg1"/>
              </a:solidFill>
              <a:latin typeface="Calibri" panose="020F050202020403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4274"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45310"/>
            <a:ext cx="9745663" cy="4351338"/>
          </a:xfrm>
          <a:prstGeom prst="rect">
            <a:avLst/>
          </a:prstGeom>
        </p:spPr>
        <p:txBody>
          <a:bodyPr lIns="91440" tIns="45720" rIns="91440" bIns="45720" anchor="t">
            <a:normAutofit fontScale="70000"/>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78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1780" b="0" i="0" u="none" strike="noStrike" kern="1200" cap="none" spc="0" normalizeH="0" baseline="0" noProof="1" dirty="0">
              <a:solidFill>
                <a:schemeClr val="accent3">
                  <a:lumMod val="25000"/>
                </a:schemeClr>
              </a:solidFill>
              <a:latin typeface="Abadi"/>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78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285" b="0" i="0" u="none" strike="noStrike" kern="1200" cap="none" spc="0" normalizeH="0" baseline="0" noProof="1" dirty="0">
                <a:solidFill>
                  <a:srgbClr val="1C7DDB"/>
                </a:solidFill>
                <a:latin typeface="Times New Roman" panose="02020603050405020304" charset="0"/>
                <a:ea typeface="+mn-ea"/>
                <a:cs typeface="Times New Roman" panose="02020603050405020304" charset="0"/>
              </a:rPr>
              <a:t>According to the map:The SpaceX launch sites are in the united states of America coast. Florida and California</a:t>
            </a:r>
            <a:endParaRPr kumimoji="0" lang="en-US" sz="2285"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endParaRPr kumimoji="0" lang="en-US" sz="2285" b="0" i="0" u="none" strike="noStrike" kern="1200" cap="none" spc="0" normalizeH="0" baseline="0" noProof="1" dirty="0">
              <a:solidFill>
                <a:srgbClr val="1C7DDB"/>
              </a:solidFill>
              <a:latin typeface="Times New Roman" panose="02020603050405020304" charset="0"/>
              <a:ea typeface="+mn-ea"/>
              <a:cs typeface="Times New Roman" panose="02020603050405020304" charset="0"/>
            </a:endParaRPr>
          </a:p>
        </p:txBody>
      </p:sp>
      <p:sp>
        <p:nvSpPr>
          <p:cNvPr id="2"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All launch sites global map markers</a:t>
            </a:r>
            <a:endParaRPr lang="en-US" sz="4275" b="1" strike="noStrike" noProof="1" dirty="0">
              <a:solidFill>
                <a:srgbClr val="0948CB"/>
              </a:solidFill>
              <a:latin typeface="Times New Roman" panose="02020603050405020304" charset="0"/>
              <a:cs typeface="Times New Roman" panose="02020603050405020304" charset="0"/>
            </a:endParaRPr>
          </a:p>
        </p:txBody>
      </p:sp>
      <p:pic>
        <p:nvPicPr>
          <p:cNvPr id="3" name="图片 2" descr="19"/>
          <p:cNvPicPr>
            <a:picLocks noChangeAspect="1"/>
          </p:cNvPicPr>
          <p:nvPr/>
        </p:nvPicPr>
        <p:blipFill>
          <a:blip r:embed="rId2"/>
          <a:stretch>
            <a:fillRect/>
          </a:stretch>
        </p:blipFill>
        <p:spPr>
          <a:xfrm>
            <a:off x="1127760" y="1341120"/>
            <a:ext cx="9387840" cy="41319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5298"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8" name="Title 1"/>
          <p:cNvSpPr txBox="1"/>
          <p:nvPr/>
        </p:nvSpPr>
        <p:spPr>
          <a:xfrm>
            <a:off x="769938" y="538163"/>
            <a:ext cx="10515600" cy="54927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Markers showing launch sites with color labels</a:t>
            </a:r>
            <a:endPar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endParaRPr>
          </a:p>
        </p:txBody>
      </p:sp>
      <p:sp>
        <p:nvSpPr>
          <p:cNvPr id="9" name="文本框 8"/>
          <p:cNvSpPr txBox="1"/>
          <p:nvPr/>
        </p:nvSpPr>
        <p:spPr>
          <a:xfrm>
            <a:off x="1518920" y="5678805"/>
            <a:ext cx="2097405" cy="368300"/>
          </a:xfrm>
          <a:prstGeom prst="rect">
            <a:avLst/>
          </a:prstGeom>
          <a:noFill/>
        </p:spPr>
        <p:txBody>
          <a:bodyPr wrap="square" rtlCol="0">
            <a:spAutoFit/>
          </a:bodyPr>
          <a:p>
            <a:r>
              <a:rPr lang="en-US" altLang="zh-CN">
                <a:solidFill>
                  <a:srgbClr val="1C7DDB"/>
                </a:solidFill>
                <a:latin typeface="Times New Roman" panose="02020603050405020304" charset="0"/>
                <a:cs typeface="Times New Roman" panose="02020603050405020304" charset="0"/>
              </a:rPr>
              <a:t>Florida launch sites</a:t>
            </a:r>
            <a:endParaRPr lang="en-US" altLang="zh-CN">
              <a:solidFill>
                <a:srgbClr val="1C7DDB"/>
              </a:solidFill>
              <a:latin typeface="Times New Roman" panose="02020603050405020304" charset="0"/>
              <a:cs typeface="Times New Roman" panose="02020603050405020304" charset="0"/>
            </a:endParaRPr>
          </a:p>
        </p:txBody>
      </p:sp>
      <p:pic>
        <p:nvPicPr>
          <p:cNvPr id="2" name="内容占位符 1" descr="flo"/>
          <p:cNvPicPr>
            <a:picLocks noChangeAspect="1"/>
          </p:cNvPicPr>
          <p:nvPr>
            <p:ph idx="4294967295"/>
          </p:nvPr>
        </p:nvPicPr>
        <p:blipFill>
          <a:blip r:embed="rId2"/>
          <a:stretch>
            <a:fillRect/>
          </a:stretch>
        </p:blipFill>
        <p:spPr>
          <a:xfrm>
            <a:off x="770255" y="1266825"/>
            <a:ext cx="5038090" cy="4323715"/>
          </a:xfrm>
          <a:prstGeom prst="rect">
            <a:avLst/>
          </a:prstGeom>
        </p:spPr>
      </p:pic>
      <p:pic>
        <p:nvPicPr>
          <p:cNvPr id="3" name="图片 2" descr="cali"/>
          <p:cNvPicPr>
            <a:picLocks noChangeAspect="1"/>
          </p:cNvPicPr>
          <p:nvPr/>
        </p:nvPicPr>
        <p:blipFill>
          <a:blip r:embed="rId3"/>
          <a:stretch>
            <a:fillRect/>
          </a:stretch>
        </p:blipFill>
        <p:spPr>
          <a:xfrm>
            <a:off x="5880100" y="1341120"/>
            <a:ext cx="4456430" cy="3684905"/>
          </a:xfrm>
          <a:prstGeom prst="rect">
            <a:avLst/>
          </a:prstGeom>
        </p:spPr>
      </p:pic>
      <p:sp>
        <p:nvSpPr>
          <p:cNvPr id="12" name="文本框 11"/>
          <p:cNvSpPr txBox="1"/>
          <p:nvPr/>
        </p:nvSpPr>
        <p:spPr>
          <a:xfrm>
            <a:off x="6321425" y="5167630"/>
            <a:ext cx="2657475" cy="368300"/>
          </a:xfrm>
          <a:prstGeom prst="rect">
            <a:avLst/>
          </a:prstGeom>
          <a:noFill/>
        </p:spPr>
        <p:txBody>
          <a:bodyPr wrap="square" rtlCol="0">
            <a:spAutoFit/>
          </a:bodyPr>
          <a:p>
            <a:r>
              <a:rPr lang="en-US" altLang="zh-CN">
                <a:solidFill>
                  <a:srgbClr val="1C7DDB"/>
                </a:solidFill>
                <a:latin typeface="Times New Roman" panose="02020603050405020304" charset="0"/>
                <a:cs typeface="Times New Roman" panose="02020603050405020304" charset="0"/>
              </a:rPr>
              <a:t>California launch site</a:t>
            </a:r>
            <a:endParaRPr lang="en-US" altLang="zh-CN">
              <a:solidFill>
                <a:srgbClr val="1C7DDB"/>
              </a:solidFill>
              <a:latin typeface="Times New Roman" panose="02020603050405020304" charset="0"/>
              <a:cs typeface="Times New Roman" panose="02020603050405020304" charset="0"/>
            </a:endParaRPr>
          </a:p>
        </p:txBody>
      </p:sp>
      <p:sp>
        <p:nvSpPr>
          <p:cNvPr id="13" name="文本框 12"/>
          <p:cNvSpPr txBox="1"/>
          <p:nvPr/>
        </p:nvSpPr>
        <p:spPr>
          <a:xfrm>
            <a:off x="3591560" y="5678170"/>
            <a:ext cx="7076440" cy="368300"/>
          </a:xfrm>
          <a:prstGeom prst="rect">
            <a:avLst/>
          </a:prstGeom>
          <a:noFill/>
        </p:spPr>
        <p:txBody>
          <a:bodyPr wrap="square" rtlCol="0">
            <a:spAutoFit/>
          </a:bodyPr>
          <a:p>
            <a:r>
              <a:rPr lang="en-US" altLang="zh-CN">
                <a:solidFill>
                  <a:srgbClr val="00B050"/>
                </a:solidFill>
              </a:rPr>
              <a:t>Green maker</a:t>
            </a:r>
            <a:r>
              <a:rPr lang="en-US" altLang="zh-CN"/>
              <a:t> </a:t>
            </a:r>
            <a:r>
              <a:rPr lang="en-US" altLang="zh-CN">
                <a:solidFill>
                  <a:srgbClr val="1C7DDB"/>
                </a:solidFill>
              </a:rPr>
              <a:t>shows succesful launches and</a:t>
            </a:r>
            <a:r>
              <a:rPr lang="en-US" altLang="zh-CN"/>
              <a:t> </a:t>
            </a:r>
            <a:r>
              <a:rPr lang="en-US" altLang="zh-CN">
                <a:solidFill>
                  <a:srgbClr val="FF0000"/>
                </a:solidFill>
              </a:rPr>
              <a:t>Red marker</a:t>
            </a:r>
            <a:r>
              <a:rPr lang="en-US" altLang="zh-CN"/>
              <a:t> </a:t>
            </a:r>
            <a:r>
              <a:rPr lang="en-US" altLang="zh-CN">
                <a:solidFill>
                  <a:srgbClr val="1C7DDB"/>
                </a:solidFill>
              </a:rPr>
              <a:t>shows failures</a:t>
            </a:r>
            <a:endParaRPr lang="en-US" altLang="zh-CN">
              <a:solidFill>
                <a:srgbClr val="1C7DDB"/>
              </a:solidFill>
            </a:endParaRPr>
          </a:p>
        </p:txBody>
      </p:sp>
      <p:sp>
        <p:nvSpPr>
          <p:cNvPr id="15" name="文本框 14">
            <a:hlinkClick r:id="rId4" tooltip="" action="ppaction://hlinkfile"/>
          </p:cNvPr>
          <p:cNvSpPr txBox="1"/>
          <p:nvPr/>
        </p:nvSpPr>
        <p:spPr>
          <a:xfrm>
            <a:off x="120015" y="6134100"/>
            <a:ext cx="11312525" cy="368300"/>
          </a:xfrm>
          <a:prstGeom prst="rect">
            <a:avLst/>
          </a:prstGeom>
          <a:noFill/>
        </p:spPr>
        <p:txBody>
          <a:bodyPr wrap="square" rtlCol="0">
            <a:spAutoFit/>
          </a:bodyPr>
          <a:p>
            <a:r>
              <a:rPr lang="en-US" altLang="zh-CN" sz="1600">
                <a:solidFill>
                  <a:srgbClr val="1C7DDB"/>
                </a:solidFill>
                <a:latin typeface="Times New Roman" panose="02020603050405020304" charset="0"/>
                <a:cs typeface="Times New Roman" panose="02020603050405020304" charset="0"/>
              </a:rPr>
              <a:t>The link of this section is :</a:t>
            </a:r>
            <a:r>
              <a:rPr lang="en-US" altLang="zh-CN">
                <a:solidFill>
                  <a:srgbClr val="1C7DDB"/>
                </a:solidFill>
                <a:latin typeface="Times New Roman" panose="02020603050405020304" charset="0"/>
                <a:cs typeface="Times New Roman" panose="02020603050405020304" charset="0"/>
              </a:rPr>
              <a:t> </a:t>
            </a:r>
            <a:r>
              <a:rPr lang="en-US" altLang="zh-CN" sz="1600">
                <a:solidFill>
                  <a:srgbClr val="1C7DDB"/>
                </a:solidFill>
                <a:latin typeface="Times New Roman" panose="02020603050405020304" charset="0"/>
                <a:cs typeface="Times New Roman" panose="02020603050405020304" charset="0"/>
                <a:hlinkClick r:id="rId4" tooltip="" action="ppaction://hlinkfile"/>
              </a:rPr>
              <a:t>https://github.com/cxmat/IBM-Data-Science-Capstone/blob/main/lab_jupyter_launch_site_location.ipynb</a:t>
            </a:r>
            <a:endParaRPr lang="en-US" altLang="zh-CN" sz="1600">
              <a:solidFill>
                <a:srgbClr val="1C7DDB"/>
              </a:solidFill>
              <a:latin typeface="Times New Roman" panose="02020603050405020304" charset="0"/>
              <a:cs typeface="Times New Roman" panose="02020603050405020304" charset="0"/>
              <a:hlinkClick r:id="rId4" tooltip="" action="ppaction://hlinkfil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6322"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8" name="Title 1"/>
          <p:cNvSpPr txBox="1"/>
          <p:nvPr/>
        </p:nvSpPr>
        <p:spPr>
          <a:xfrm>
            <a:off x="769938" y="538163"/>
            <a:ext cx="10515600" cy="549275"/>
          </a:xfrm>
          <a:prstGeom prst="rect">
            <a:avLst/>
          </a:prstGeom>
        </p:spPr>
        <p:txBody>
          <a:bodyPr vert="horz" lIns="91440" tIns="45720" rIns="91440" bIns="45720" rtlCol="0" anchor="ctr">
            <a:normAutofit fontScale="700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Launch Site distance to landmarks</a:t>
            </a:r>
            <a:endPar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endParaRPr>
          </a:p>
        </p:txBody>
      </p:sp>
      <p:pic>
        <p:nvPicPr>
          <p:cNvPr id="2" name="内容占位符 1" descr="28"/>
          <p:cNvPicPr>
            <a:picLocks noChangeAspect="1"/>
          </p:cNvPicPr>
          <p:nvPr>
            <p:ph idx="4294967295"/>
          </p:nvPr>
        </p:nvPicPr>
        <p:blipFill>
          <a:blip r:embed="rId2"/>
          <a:stretch>
            <a:fillRect/>
          </a:stretch>
        </p:blipFill>
        <p:spPr>
          <a:xfrm>
            <a:off x="770255" y="1864360"/>
            <a:ext cx="9928860" cy="45637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7346" name="TextBox 1"/>
          <p:cNvSpPr txBox="1"/>
          <p:nvPr/>
        </p:nvSpPr>
        <p:spPr>
          <a:xfrm>
            <a:off x="798513" y="2530475"/>
            <a:ext cx="1057275" cy="368300"/>
          </a:xfrm>
          <a:prstGeom prst="rect">
            <a:avLst/>
          </a:prstGeom>
          <a:solidFill>
            <a:srgbClr val="0948CB"/>
          </a:solidFill>
          <a:ln w="9525">
            <a:noFill/>
          </a:ln>
        </p:spPr>
        <p:txBody>
          <a:bodyPr wrap="none" anchor="t" anchorCtr="0">
            <a:spAutoFit/>
          </a:bodyPr>
          <a:p>
            <a:r>
              <a:rPr lang="en-US" altLang="zh-CN" dirty="0">
                <a:solidFill>
                  <a:schemeClr val="bg1"/>
                </a:solidFill>
                <a:latin typeface="Calibri" panose="020F0502020204030204"/>
              </a:rPr>
              <a:t>Section 4</a:t>
            </a:r>
            <a:endParaRPr lang="en-US" altLang="zh-CN" dirty="0">
              <a:solidFill>
                <a:schemeClr val="bg1"/>
              </a:solidFill>
              <a:latin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8370"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25625"/>
            <a:ext cx="9745663" cy="4351338"/>
          </a:xfrm>
          <a:prstGeom prst="rect">
            <a:avLst/>
          </a:prstGeom>
        </p:spPr>
        <p:txBody>
          <a:bodyPr lIns="91440" tIns="45720" rIns="91440" bIns="45720" anchor="t">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200" b="0" i="0" u="none" strike="noStrike" kern="1200" cap="none" spc="0" normalizeH="0" baseline="0" noProof="1" dirty="0">
                <a:solidFill>
                  <a:schemeClr val="accent3">
                    <a:lumMod val="25000"/>
                  </a:schemeClr>
                </a:solidFill>
                <a:latin typeface="Abadi"/>
                <a:ea typeface="+mn-ea"/>
                <a:cs typeface="+mn-cs"/>
              </a:rPr>
              <a:t>Explain the important elements and findings on the screenshot</a:t>
            </a:r>
            <a:endParaRPr kumimoji="0" lang="en-US" sz="28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pitchFamily="34" charset="0"/>
              <a:ea typeface="+mn-ea"/>
              <a:cs typeface="+mn-cs"/>
            </a:endParaRPr>
          </a:p>
        </p:txBody>
      </p:sp>
      <p:sp>
        <p:nvSpPr>
          <p:cNvPr id="8" name="Title 1"/>
          <p:cNvSpPr txBox="1"/>
          <p:nvPr/>
        </p:nvSpPr>
        <p:spPr>
          <a:xfrm>
            <a:off x="695643" y="548958"/>
            <a:ext cx="10515600" cy="549275"/>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rPr>
              <a:t>Pie chart showing the success percentage achieved by each launch site</a:t>
            </a:r>
            <a:endParaRPr lang="en-US" sz="4275" b="1" strike="noStrike" noProof="1" dirty="0">
              <a:solidFill>
                <a:srgbClr val="0948CB"/>
              </a:solidFill>
              <a:latin typeface="Times New Roman" panose="02020603050405020304" charset="0"/>
              <a:ea typeface="IBM Plex Mono SemiBold" pitchFamily="49" charset="0"/>
              <a:cs typeface="Times New Roman" panose="02020603050405020304" charset="0"/>
            </a:endParaRPr>
          </a:p>
        </p:txBody>
      </p:sp>
      <p:pic>
        <p:nvPicPr>
          <p:cNvPr id="2" name="图片 1" descr="20"/>
          <p:cNvPicPr>
            <a:picLocks noChangeAspect="1"/>
          </p:cNvPicPr>
          <p:nvPr/>
        </p:nvPicPr>
        <p:blipFill>
          <a:blip r:embed="rId2"/>
          <a:stretch>
            <a:fillRect/>
          </a:stretch>
        </p:blipFill>
        <p:spPr>
          <a:xfrm>
            <a:off x="770255" y="1269365"/>
            <a:ext cx="11003915" cy="3837940"/>
          </a:xfrm>
          <a:prstGeom prst="rect">
            <a:avLst/>
          </a:prstGeom>
        </p:spPr>
      </p:pic>
      <p:sp>
        <p:nvSpPr>
          <p:cNvPr id="3" name="文本框 2"/>
          <p:cNvSpPr txBox="1"/>
          <p:nvPr/>
        </p:nvSpPr>
        <p:spPr>
          <a:xfrm>
            <a:off x="2385695" y="5186680"/>
            <a:ext cx="7691755" cy="368300"/>
          </a:xfrm>
          <a:prstGeom prst="rect">
            <a:avLst/>
          </a:prstGeom>
          <a:noFill/>
        </p:spPr>
        <p:txBody>
          <a:bodyPr wrap="square" rtlCol="0">
            <a:spAutoFit/>
          </a:bodyPr>
          <a:p>
            <a:r>
              <a:rPr lang="en-US" altLang="zh-CN">
                <a:solidFill>
                  <a:srgbClr val="1C7DDB"/>
                </a:solidFill>
                <a:latin typeface="Times New Roman" panose="02020603050405020304" charset="0"/>
                <a:cs typeface="Times New Roman" panose="02020603050405020304" charset="0"/>
              </a:rPr>
              <a:t>We can see that KSC LC-39A had the most sucessful launches from all the sites</a:t>
            </a:r>
            <a:endParaRPr lang="en-US" altLang="zh-CN">
              <a:solidFill>
                <a:srgbClr val="1C7DDB"/>
              </a:solidFill>
              <a:latin typeface="Times New Roman" panose="02020603050405020304" charset="0"/>
              <a:cs typeface="Times New Roman" panose="02020603050405020304" charset="0"/>
            </a:endParaRPr>
          </a:p>
        </p:txBody>
      </p:sp>
      <p:sp>
        <p:nvSpPr>
          <p:cNvPr id="7" name="文本框 6"/>
          <p:cNvSpPr txBox="1"/>
          <p:nvPr/>
        </p:nvSpPr>
        <p:spPr>
          <a:xfrm>
            <a:off x="572135" y="6044565"/>
            <a:ext cx="11208385" cy="337185"/>
          </a:xfrm>
          <a:prstGeom prst="rect">
            <a:avLst/>
          </a:prstGeom>
          <a:noFill/>
        </p:spPr>
        <p:txBody>
          <a:bodyPr wrap="square" rtlCol="0">
            <a:spAutoFit/>
          </a:bodyPr>
          <a:p>
            <a:pPr algn="l"/>
            <a:r>
              <a:rPr lang="en-US" altLang="zh-CN" sz="1600">
                <a:latin typeface="Times New Roman" panose="02020603050405020304" charset="0"/>
                <a:cs typeface="Times New Roman" panose="02020603050405020304" charset="0"/>
              </a:rPr>
              <a:t>   </a:t>
            </a:r>
            <a:r>
              <a:rPr lang="en-US" altLang="zh-CN" sz="1600">
                <a:solidFill>
                  <a:srgbClr val="1C7DDB"/>
                </a:solidFill>
                <a:latin typeface="Times New Roman" panose="02020603050405020304" charset="0"/>
                <a:cs typeface="Times New Roman" panose="02020603050405020304" charset="0"/>
              </a:rPr>
              <a:t>The link of this section is : </a:t>
            </a:r>
            <a:r>
              <a:rPr lang="zh-CN" altLang="en-US" sz="1600">
                <a:latin typeface="Times New Roman" panose="02020603050405020304" charset="0"/>
                <a:cs typeface="Times New Roman" panose="02020603050405020304" charset="0"/>
                <a:hlinkClick r:id="rId3" tooltip="" action="ppaction://hlinkfile"/>
              </a:rPr>
              <a:t>https://github.com/cxmat/IBM-Data-Science-Capstone/blob/main/SPACEX_dash_app.py</a:t>
            </a:r>
            <a:endParaRPr lang="zh-CN" altLang="en-US" sz="1600">
              <a:latin typeface="Times New Roman" panose="02020603050405020304" charset="0"/>
              <a:cs typeface="Times New Roman" panose="02020603050405020304" charset="0"/>
              <a:hlinkClick r:id="rId3" tooltip="" action="ppaction://hlinkfi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482"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spcAft>
                <a:spcPts val="600"/>
              </a:spcAft>
            </a:pP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19" name="Title 1"/>
          <p:cNvSpPr txBox="1"/>
          <p:nvPr/>
        </p:nvSpPr>
        <p:spPr>
          <a:xfrm>
            <a:off x="828675" y="538163"/>
            <a:ext cx="10529888"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948CB"/>
                </a:solidFill>
                <a:latin typeface="Times New Roman" panose="02020603050405020304" charset="0"/>
                <a:ea typeface="IBM Plex Mono SemiBold" pitchFamily="49" charset="0"/>
                <a:cs typeface="Times New Roman" panose="02020603050405020304" charset="0"/>
              </a:rPr>
              <a:t>Introduction</a:t>
            </a:r>
            <a:endParaRPr lang="en-US" b="1" strike="noStrike" noProof="1" dirty="0">
              <a:solidFill>
                <a:srgbClr val="0948CB"/>
              </a:solidFill>
              <a:latin typeface="Times New Roman" panose="02020603050405020304" charset="0"/>
              <a:cs typeface="Times New Roman" panose="02020603050405020304" charset="0"/>
            </a:endParaRPr>
          </a:p>
        </p:txBody>
      </p:sp>
      <p:sp>
        <p:nvSpPr>
          <p:cNvPr id="5" name="Content Placeholder 2"/>
          <p:cNvSpPr txBox="1"/>
          <p:nvPr/>
        </p:nvSpPr>
        <p:spPr>
          <a:xfrm>
            <a:off x="958850" y="1436688"/>
            <a:ext cx="10185400" cy="5183188"/>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fontAlgn="auto">
              <a:spcBef>
                <a:spcPts val="1400"/>
              </a:spcBef>
            </a:pPr>
            <a:r>
              <a:rPr lang="en-US" sz="3335" strike="noStrike" noProof="1" dirty="0">
                <a:solidFill>
                  <a:srgbClr val="1C7DDB"/>
                </a:solidFill>
                <a:latin typeface="Times New Roman" panose="02020603050405020304" charset="0"/>
                <a:ea typeface="+mn-ea"/>
                <a:cs typeface="Times New Roman" panose="02020603050405020304" charset="0"/>
              </a:rPr>
              <a:t>Project background and context</a:t>
            </a:r>
            <a:endParaRPr lang="en-US" sz="3335" strike="noStrike" noProof="1" dirty="0">
              <a:solidFill>
                <a:srgbClr val="1C7DDB"/>
              </a:solidFill>
              <a:latin typeface="Times New Roman" panose="02020603050405020304" charset="0"/>
              <a:cs typeface="Times New Roman" panose="02020603050405020304" charset="0"/>
            </a:endParaRPr>
          </a:p>
          <a:p>
            <a:pPr marL="0" indent="0" algn="just" fontAlgn="auto">
              <a:lnSpc>
                <a:spcPct val="150000"/>
              </a:lnSpc>
              <a:spcBef>
                <a:spcPts val="1400"/>
              </a:spcBef>
              <a:buNone/>
            </a:pPr>
            <a:r>
              <a:rPr lang="en-US" sz="2200" strike="noStrike" noProof="1" dirty="0">
                <a:solidFill>
                  <a:srgbClr val="1C7DDB"/>
                </a:solidFill>
                <a:latin typeface="Times New Roman" panose="02020603050405020304" charset="0"/>
                <a:ea typeface="+mn-ea"/>
                <a:cs typeface="Times New Roman" panose="02020603050405020304" charset="0"/>
              </a:rPr>
              <a:t>   </a:t>
            </a:r>
            <a:r>
              <a:rPr lang="en-US" sz="2285" strike="noStrike" noProof="1" dirty="0">
                <a:solidFill>
                  <a:srgbClr val="1C7DDB"/>
                </a:solidFill>
                <a:latin typeface="Times New Roman" panose="02020603050405020304" charset="0"/>
                <a:ea typeface="+mn-ea"/>
                <a:cs typeface="Times New Roman" panose="02020603050405020304" charset="0"/>
              </a:rPr>
              <a:t> 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85" strike="noStrike" noProof="1" dirty="0">
              <a:solidFill>
                <a:srgbClr val="1C7DDB"/>
              </a:solidFill>
              <a:latin typeface="Times New Roman" panose="02020603050405020304" charset="0"/>
              <a:cs typeface="Times New Roman" panose="02020603050405020304" charset="0"/>
            </a:endParaRPr>
          </a:p>
          <a:p>
            <a:pPr fontAlgn="auto">
              <a:spcBef>
                <a:spcPts val="1400"/>
              </a:spcBef>
            </a:pPr>
            <a:endParaRPr lang="en-US" sz="2200" strike="noStrike" noProof="1" dirty="0">
              <a:solidFill>
                <a:srgbClr val="1C7DDB"/>
              </a:solidFill>
              <a:latin typeface="Times New Roman" panose="02020603050405020304" charset="0"/>
              <a:cs typeface="Times New Roman" panose="02020603050405020304" charset="0"/>
            </a:endParaRPr>
          </a:p>
          <a:p>
            <a:pPr fontAlgn="auto">
              <a:spcBef>
                <a:spcPts val="1400"/>
              </a:spcBef>
            </a:pPr>
            <a:r>
              <a:rPr lang="en-US" sz="3335" strike="noStrike" noProof="1" dirty="0">
                <a:solidFill>
                  <a:srgbClr val="1C7DDB"/>
                </a:solidFill>
                <a:latin typeface="Times New Roman" panose="02020603050405020304" charset="0"/>
                <a:ea typeface="+mn-ea"/>
                <a:cs typeface="Times New Roman" panose="02020603050405020304" charset="0"/>
              </a:rPr>
              <a:t>Problems you want to find answers</a:t>
            </a:r>
            <a:endParaRPr lang="en-US" sz="3335" strike="noStrike" noProof="1" dirty="0">
              <a:solidFill>
                <a:srgbClr val="1C7DDB"/>
              </a:solidFill>
              <a:latin typeface="Times New Roman" panose="02020603050405020304" charset="0"/>
              <a:cs typeface="Times New Roman" panose="02020603050405020304" charset="0"/>
            </a:endParaRPr>
          </a:p>
          <a:p>
            <a:pPr marL="0" indent="0" fontAlgn="auto">
              <a:spcBef>
                <a:spcPts val="1400"/>
              </a:spcBef>
              <a:buNone/>
            </a:pPr>
            <a:r>
              <a:rPr lang="en-US" sz="2200" strike="noStrike" noProof="1" dirty="0">
                <a:solidFill>
                  <a:srgbClr val="1C7DDB"/>
                </a:solidFill>
                <a:latin typeface="Times New Roman" panose="02020603050405020304" charset="0"/>
                <a:ea typeface="+mn-ea"/>
                <a:cs typeface="Times New Roman" panose="02020603050405020304" charset="0"/>
              </a:rPr>
              <a:t>    </a:t>
            </a:r>
            <a:r>
              <a:rPr lang="en-US" sz="2285" strike="noStrike" noProof="1" dirty="0">
                <a:solidFill>
                  <a:srgbClr val="1C7DDB"/>
                </a:solidFill>
                <a:latin typeface="Times New Roman" panose="02020603050405020304" charset="0"/>
                <a:ea typeface="+mn-ea"/>
                <a:cs typeface="Times New Roman" panose="02020603050405020304" charset="0"/>
              </a:rPr>
              <a:t>1 What factors influences if the rocket will land successfully?</a:t>
            </a:r>
            <a:endParaRPr lang="en-US" sz="2285" strike="noStrike" noProof="1" dirty="0">
              <a:solidFill>
                <a:srgbClr val="1C7DDB"/>
              </a:solidFill>
              <a:latin typeface="Times New Roman" panose="02020603050405020304" charset="0"/>
              <a:cs typeface="Times New Roman" panose="02020603050405020304" charset="0"/>
            </a:endParaRPr>
          </a:p>
          <a:p>
            <a:pPr marL="0" indent="0" fontAlgn="auto">
              <a:spcBef>
                <a:spcPts val="1400"/>
              </a:spcBef>
              <a:buNone/>
            </a:pPr>
            <a:r>
              <a:rPr lang="en-US" sz="2285" strike="noStrike" noProof="1" dirty="0">
                <a:solidFill>
                  <a:srgbClr val="1C7DDB"/>
                </a:solidFill>
                <a:latin typeface="Times New Roman" panose="02020603050405020304" charset="0"/>
                <a:ea typeface="+mn-ea"/>
                <a:cs typeface="Times New Roman" panose="02020603050405020304" charset="0"/>
              </a:rPr>
              <a:t>    2 The interaction amongst various features that determine the success rate of a successful landing.</a:t>
            </a:r>
            <a:endParaRPr lang="en-US" sz="2285" strike="noStrike" noProof="1" dirty="0">
              <a:solidFill>
                <a:srgbClr val="1C7DDB"/>
              </a:solidFill>
              <a:latin typeface="Times New Roman" panose="02020603050405020304" charset="0"/>
              <a:cs typeface="Times New Roman" panose="02020603050405020304" charset="0"/>
            </a:endParaRPr>
          </a:p>
          <a:p>
            <a:pPr marL="0" indent="0" fontAlgn="auto">
              <a:spcBef>
                <a:spcPts val="1400"/>
              </a:spcBef>
              <a:buNone/>
            </a:pPr>
            <a:r>
              <a:rPr lang="en-US" sz="2285" strike="noStrike" noProof="1" dirty="0">
                <a:solidFill>
                  <a:srgbClr val="1C7DDB"/>
                </a:solidFill>
                <a:latin typeface="Times New Roman" panose="02020603050405020304" charset="0"/>
                <a:ea typeface="+mn-ea"/>
                <a:cs typeface="Times New Roman" panose="02020603050405020304" charset="0"/>
              </a:rPr>
              <a:t>    3 What conditions does SpaceX have to achieve to get the best results and ensure the best rocket success landing?</a:t>
            </a:r>
            <a:endParaRPr lang="en-US" sz="2285" strike="noStrike" noProof="1" dirty="0">
              <a:solidFill>
                <a:srgbClr val="1C7DDB"/>
              </a:solidFill>
              <a:latin typeface="Times New Roman" panose="02020603050405020304" charset="0"/>
              <a:cs typeface="Times New Roman" panose="020206030504050203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9394"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33425" y="1825625"/>
            <a:ext cx="10552113" cy="4351338"/>
          </a:xfrm>
          <a:prstGeom prst="rect">
            <a:avLst/>
          </a:prstGeom>
        </p:spPr>
        <p:txBody>
          <a:bodyPr lIns="91440" tIns="45720" rIns="91440" bIns="45720" anchor="t">
            <a:normAutofit/>
          </a:bodyPr>
          <a:lstStyle/>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22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200" b="0" i="0" u="none" strike="noStrike" kern="1200" cap="none" spc="0" normalizeH="0" baseline="0" noProof="1" dirty="0">
                <a:solidFill>
                  <a:schemeClr val="accent3">
                    <a:lumMod val="25000"/>
                  </a:schemeClr>
                </a:solidFill>
                <a:latin typeface="Abadi"/>
                <a:ea typeface="+mn-ea"/>
                <a:cs typeface="+mn-cs"/>
              </a:rPr>
              <a:t>Explain the important elements and findings on the screenshot</a:t>
            </a:r>
            <a:endParaRPr kumimoji="0" lang="en-US" sz="2800" b="0" i="0" u="none" strike="noStrike" kern="1200" cap="none" spc="0" normalizeH="0" baseline="0" noProof="1" dirty="0">
              <a:solidFill>
                <a:schemeClr val="accent3">
                  <a:lumMod val="25000"/>
                </a:schemeClr>
              </a:solidFill>
              <a:latin typeface="Abadi"/>
              <a:ea typeface="+mn-ea"/>
              <a:cs typeface="+mn-cs"/>
            </a:endParaRPr>
          </a:p>
          <a:p>
            <a: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pPr>
            <a:endParaRPr kumimoji="0" lang="en-US" sz="2800" b="0" i="0" u="none" strike="noStrike" kern="1200" cap="none" spc="0" normalizeH="0" baseline="0" noProof="1">
              <a:solidFill>
                <a:schemeClr val="tx1"/>
              </a:solidFill>
              <a:latin typeface="+mn-lt"/>
              <a:ea typeface="+mn-ea"/>
              <a:cs typeface="+mn-cs"/>
            </a:endParaRPr>
          </a:p>
        </p:txBody>
      </p:sp>
      <p:sp>
        <p:nvSpPr>
          <p:cNvPr id="8" name="Title 1"/>
          <p:cNvSpPr txBox="1"/>
          <p:nvPr/>
        </p:nvSpPr>
        <p:spPr>
          <a:xfrm>
            <a:off x="770255" y="538480"/>
            <a:ext cx="1107630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2700" b="1" noProof="1" dirty="0">
                <a:solidFill>
                  <a:srgbClr val="0948CB"/>
                </a:solidFill>
                <a:uFillTx/>
                <a:latin typeface="Times New Roman" panose="02020603050405020304" charset="0"/>
                <a:ea typeface="IBM Plex Mono SemiBold" pitchFamily="49" charset="0"/>
                <a:cs typeface="Times New Roman" panose="02020603050405020304" charset="0"/>
              </a:rPr>
              <a:t>Pie chart showing the Launch site with the highest launch success ratio</a:t>
            </a:r>
            <a:endParaRPr lang="en-US" sz="2700" b="1" noProof="1" dirty="0">
              <a:solidFill>
                <a:srgbClr val="0948CB"/>
              </a:solidFill>
              <a:uFillTx/>
              <a:latin typeface="Times New Roman" panose="02020603050405020304" charset="0"/>
              <a:ea typeface="IBM Plex Mono SemiBold" pitchFamily="49" charset="0"/>
              <a:cs typeface="Times New Roman" panose="02020603050405020304" charset="0"/>
            </a:endParaRPr>
          </a:p>
        </p:txBody>
      </p:sp>
      <p:pic>
        <p:nvPicPr>
          <p:cNvPr id="2" name="图片 1" descr="21"/>
          <p:cNvPicPr>
            <a:picLocks noChangeAspect="1"/>
          </p:cNvPicPr>
          <p:nvPr/>
        </p:nvPicPr>
        <p:blipFill>
          <a:blip r:embed="rId2"/>
          <a:stretch>
            <a:fillRect/>
          </a:stretch>
        </p:blipFill>
        <p:spPr>
          <a:xfrm>
            <a:off x="736600" y="1557020"/>
            <a:ext cx="11142980" cy="3073400"/>
          </a:xfrm>
          <a:prstGeom prst="rect">
            <a:avLst/>
          </a:prstGeom>
        </p:spPr>
      </p:pic>
      <p:sp>
        <p:nvSpPr>
          <p:cNvPr id="4" name="文本框 3"/>
          <p:cNvSpPr txBox="1"/>
          <p:nvPr/>
        </p:nvSpPr>
        <p:spPr>
          <a:xfrm>
            <a:off x="1551940" y="5033645"/>
            <a:ext cx="7542530" cy="368300"/>
          </a:xfrm>
          <a:prstGeom prst="rect">
            <a:avLst/>
          </a:prstGeom>
          <a:noFill/>
        </p:spPr>
        <p:txBody>
          <a:bodyPr wrap="square" rtlCol="0">
            <a:spAutoFit/>
          </a:bodyPr>
          <a:p>
            <a:r>
              <a:rPr lang="en-US" altLang="zh-CN">
                <a:solidFill>
                  <a:srgbClr val="1C7DDB"/>
                </a:solidFill>
                <a:latin typeface="Times New Roman" panose="02020603050405020304" charset="0"/>
                <a:cs typeface="Times New Roman" panose="02020603050405020304" charset="0"/>
              </a:rPr>
              <a:t>KSC LC-39A achieved a 76.9% sucessful rate while getting a 23</a:t>
            </a:r>
            <a:r>
              <a:rPr lang="en-US" altLang="zh-CN">
                <a:solidFill>
                  <a:srgbClr val="1C7DDB"/>
                </a:solidFill>
                <a:latin typeface="Times New Roman" panose="02020603050405020304" charset="0"/>
                <a:cs typeface="Times New Roman" panose="02020603050405020304" charset="0"/>
                <a:sym typeface="+mn-ea"/>
              </a:rPr>
              <a:t>.1% failure rate</a:t>
            </a:r>
            <a:endParaRPr lang="en-US" altLang="zh-CN">
              <a:solidFill>
                <a:srgbClr val="1C7DDB"/>
              </a:solidFill>
              <a:latin typeface="Times New Roman" panose="02020603050405020304" charset="0"/>
              <a:cs typeface="Times New Roman" panose="02020603050405020304"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0418" name="Slide Number Placeholder 2"/>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70255" y="1825625"/>
            <a:ext cx="10414000" cy="4634230"/>
          </a:xfrm>
          <a:prstGeom prst="rect">
            <a:avLst/>
          </a:prstGeom>
        </p:spPr>
        <p:txBody>
          <a:bodyPr lIns="91440" tIns="45720" rIns="91440" bIns="45720" anchor="t">
            <a:normAutofit fontScale="25000"/>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a:solidFill>
                <a:schemeClr val="accent3">
                  <a:lumMod val="25000"/>
                </a:schemeClr>
              </a:solidFill>
              <a:latin typeface="Abadi"/>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32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32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32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32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6400" b="0" i="0" u="none" strike="noStrike" kern="1200" cap="none" spc="0" normalizeH="0" baseline="0" noProof="1">
                <a:solidFill>
                  <a:srgbClr val="1C7DDB"/>
                </a:solidFill>
                <a:latin typeface="Times New Roman" panose="02020603050405020304" charset="0"/>
                <a:ea typeface="+mn-ea"/>
                <a:cs typeface="Times New Roman" panose="02020603050405020304" charset="0"/>
              </a:rPr>
              <a:t>We can see the success rates for low weighted playloads is higher than the heavy weighted playloads</a:t>
            </a:r>
            <a:endParaRPr kumimoji="0" lang="en-US" sz="64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p:txBody>
      </p:sp>
      <p:sp>
        <p:nvSpPr>
          <p:cNvPr id="12" name="Title 1"/>
          <p:cNvSpPr txBox="1"/>
          <p:nvPr/>
        </p:nvSpPr>
        <p:spPr>
          <a:xfrm>
            <a:off x="770255" y="538480"/>
            <a:ext cx="11254740" cy="549275"/>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sz="9600" b="1" strike="noStrike" noProof="1" dirty="0">
                <a:solidFill>
                  <a:srgbClr val="0948CB"/>
                </a:solidFill>
                <a:latin typeface="Times New Roman" panose="02020603050405020304" charset="0"/>
                <a:ea typeface="IBM Plex Mono SemiBold" pitchFamily="49" charset="0"/>
                <a:cs typeface="Times New Roman" panose="02020603050405020304" charset="0"/>
              </a:rPr>
              <a:t>Scatter plot of Payload vs Launch Outcome for all sites, with different payload selected in the range slider</a:t>
            </a:r>
            <a:endParaRPr lang="en-US" sz="9600" b="1" strike="noStrike" noProof="1" dirty="0">
              <a:solidFill>
                <a:srgbClr val="0948CB"/>
              </a:solidFill>
              <a:latin typeface="Times New Roman" panose="02020603050405020304" charset="0"/>
              <a:ea typeface="IBM Plex Mono SemiBold" pitchFamily="49" charset="0"/>
              <a:cs typeface="Times New Roman" panose="02020603050405020304" charset="0"/>
            </a:endParaRPr>
          </a:p>
        </p:txBody>
      </p:sp>
      <p:pic>
        <p:nvPicPr>
          <p:cNvPr id="2" name="图片 1" descr="23"/>
          <p:cNvPicPr>
            <a:picLocks noChangeAspect="1"/>
          </p:cNvPicPr>
          <p:nvPr/>
        </p:nvPicPr>
        <p:blipFill>
          <a:blip r:embed="rId2"/>
          <a:stretch>
            <a:fillRect/>
          </a:stretch>
        </p:blipFill>
        <p:spPr>
          <a:xfrm>
            <a:off x="1236980" y="1340485"/>
            <a:ext cx="9043035" cy="2232660"/>
          </a:xfrm>
          <a:prstGeom prst="rect">
            <a:avLst/>
          </a:prstGeom>
        </p:spPr>
      </p:pic>
      <p:pic>
        <p:nvPicPr>
          <p:cNvPr id="3" name="图片 2" descr="24"/>
          <p:cNvPicPr>
            <a:picLocks noChangeAspect="1"/>
          </p:cNvPicPr>
          <p:nvPr/>
        </p:nvPicPr>
        <p:blipFill>
          <a:blip r:embed="rId3"/>
          <a:stretch>
            <a:fillRect/>
          </a:stretch>
        </p:blipFill>
        <p:spPr>
          <a:xfrm>
            <a:off x="1236980" y="3572510"/>
            <a:ext cx="9116060" cy="2463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1442" name="TextBox 1"/>
          <p:cNvSpPr txBox="1"/>
          <p:nvPr/>
        </p:nvSpPr>
        <p:spPr>
          <a:xfrm>
            <a:off x="798513" y="2530475"/>
            <a:ext cx="1057275" cy="368300"/>
          </a:xfrm>
          <a:prstGeom prst="rect">
            <a:avLst/>
          </a:prstGeom>
          <a:solidFill>
            <a:srgbClr val="0948CB"/>
          </a:solidFill>
          <a:ln w="9525">
            <a:noFill/>
          </a:ln>
        </p:spPr>
        <p:txBody>
          <a:bodyPr wrap="none" anchor="t" anchorCtr="0">
            <a:spAutoFit/>
          </a:bodyPr>
          <a:p>
            <a:r>
              <a:rPr lang="en-US" altLang="zh-CN" dirty="0">
                <a:solidFill>
                  <a:schemeClr val="bg1"/>
                </a:solidFill>
                <a:latin typeface="Calibri" panose="020F0502020204030204"/>
              </a:rPr>
              <a:t>Section 5</a:t>
            </a:r>
            <a:endParaRPr lang="en-US" altLang="zh-CN" dirty="0">
              <a:solidFill>
                <a:schemeClr val="bg1"/>
              </a:solidFill>
              <a:latin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2466"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type="body" sz="half" idx="4294967295"/>
          </p:nvPr>
        </p:nvSpPr>
        <p:spPr>
          <a:xfrm>
            <a:off x="770255" y="1399540"/>
            <a:ext cx="10932795" cy="4499610"/>
          </a:xfrm>
          <a:prstGeom prst="rect">
            <a:avLst/>
          </a:prstGeom>
        </p:spPr>
        <p:txBody>
          <a:bodyPr vert="horz" lIns="91440" tIns="45720" rIns="91440" bIns="45720" rtlCol="0" anchor="t">
            <a:normAutofit fontScale="90000" lnSpcReduction="20000"/>
          </a:bodyPr>
          <a:lstStyle/>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endParaRPr kumimoji="0" lang="en-US" sz="2200" b="0" i="0" u="none" strike="noStrike" kern="1200" cap="none" spc="0" normalizeH="0" baseline="0" noProof="1" dirty="0">
              <a:solidFill>
                <a:schemeClr val="accent3">
                  <a:lumMod val="25000"/>
                </a:schemeClr>
              </a:solidFill>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baseline="0" noProof="1" dirty="0">
                <a:solidFill>
                  <a:srgbClr val="1C7DDB"/>
                </a:solidFill>
                <a:uFillTx/>
                <a:latin typeface="Times New Roman" panose="02020603050405020304" charset="0"/>
                <a:ea typeface="+mn-ea"/>
                <a:cs typeface="+mn-cs"/>
              </a:rPr>
              <a:t>The decision tree classifier is the model with the highest classification accuracy</a:t>
            </a:r>
            <a:endParaRPr kumimoji="0" lang="en-US" sz="2000" b="0" i="0" baseline="0" noProof="1" dirty="0">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baseline="0" noProof="1" dirty="0">
                <a:solidFill>
                  <a:srgbClr val="1C7DDB"/>
                </a:solidFill>
                <a:uFillTx/>
                <a:latin typeface="Times New Roman" panose="02020603050405020304" charset="0"/>
                <a:ea typeface="+mn-ea"/>
                <a:cs typeface="+mn-cs"/>
              </a:rPr>
              <a:t>    </a:t>
            </a:r>
            <a:endParaRPr kumimoji="0" lang="en-US" sz="1800" b="0" i="0" baseline="0" noProof="1" dirty="0">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baseline="0" noProof="1" dirty="0">
                <a:solidFill>
                  <a:srgbClr val="1C7DDB"/>
                </a:solidFill>
                <a:uFillTx/>
                <a:latin typeface="Times New Roman" panose="02020603050405020304" charset="0"/>
                <a:ea typeface="+mn-ea"/>
                <a:cs typeface="+mn-cs"/>
              </a:rPr>
              <a:t>  </a:t>
            </a:r>
            <a:r>
              <a:rPr kumimoji="0" lang="en-US" sz="1780" b="0" i="0" baseline="0" noProof="1" dirty="0">
                <a:solidFill>
                  <a:srgbClr val="1C7DDB"/>
                </a:solidFill>
                <a:uFillTx/>
                <a:latin typeface="Times New Roman" panose="02020603050405020304" charset="0"/>
                <a:ea typeface="+mn-ea"/>
                <a:cs typeface="+mn-cs"/>
              </a:rPr>
              <a:t>  The link of his section is : </a:t>
            </a:r>
            <a:endParaRPr kumimoji="0" lang="en-US" sz="1600" b="0" i="0" baseline="0" noProof="1" dirty="0">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600" b="0" i="0" baseline="0" noProof="1" dirty="0">
                <a:solidFill>
                  <a:srgbClr val="1C7DDB"/>
                </a:solidFill>
                <a:uFillTx/>
                <a:latin typeface="Times New Roman" panose="02020603050405020304" charset="0"/>
                <a:ea typeface="+mn-ea"/>
                <a:cs typeface="+mn-cs"/>
              </a:rPr>
              <a:t>     </a:t>
            </a:r>
            <a:r>
              <a:rPr kumimoji="0" lang="en-US" sz="1780" b="0" i="0" baseline="0" noProof="1" dirty="0">
                <a:solidFill>
                  <a:srgbClr val="1C7DDB"/>
                </a:solidFill>
                <a:uFillTx/>
                <a:latin typeface="Times New Roman" panose="02020603050405020304" charset="0"/>
                <a:ea typeface="+mn-ea"/>
                <a:cs typeface="+mn-cs"/>
                <a:hlinkClick r:id="rId2" tooltip="" action="ppaction://hlinkfile"/>
              </a:rPr>
              <a:t>https://github.com/cxmat/IBM-Data-Science-Capstone/blob/main/SpaceX_Machine%20Learning%20Prediction_Part_5.ipynb</a:t>
            </a:r>
            <a:endParaRPr kumimoji="0" lang="en-US" altLang="en-US" sz="1780" b="0" i="0" baseline="0" noProof="1" dirty="0">
              <a:solidFill>
                <a:srgbClr val="1C7DDB"/>
              </a:solidFill>
              <a:uFillTx/>
              <a:latin typeface="Times New Roman" panose="02020603050405020304" charset="0"/>
              <a:ea typeface="+mn-ea"/>
              <a:cs typeface="+mn-cs"/>
              <a:hlinkClick r:id="rId2" tooltip="" action="ppaction://hlinkfile"/>
            </a:endParaRPr>
          </a:p>
        </p:txBody>
      </p:sp>
      <p:sp>
        <p:nvSpPr>
          <p:cNvPr id="9" name="Title 1"/>
          <p:cNvSpPr txBox="1"/>
          <p:nvPr/>
        </p:nvSpPr>
        <p:spPr>
          <a:xfrm>
            <a:off x="768033" y="548323"/>
            <a:ext cx="10515600" cy="549275"/>
          </a:xfrm>
          <a:prstGeom prst="rect">
            <a:avLst/>
          </a:prstGeom>
        </p:spPr>
        <p:txBody>
          <a:bodyPr vert="horz" lIns="91440" tIns="45720" rIns="91440" bIns="45720" rtlCol="0" anchor="ctr"/>
          <a:p>
            <a:pPr>
              <a:lnSpc>
                <a:spcPct val="70000"/>
              </a:lnSpc>
              <a:buNone/>
            </a:pPr>
            <a:r>
              <a:rPr lang="en-US" sz="3100" b="1" dirty="0">
                <a:solidFill>
                  <a:srgbClr val="0948CB"/>
                </a:solidFill>
                <a:latin typeface="Times New Roman" panose="02020603050405020304" charset="0"/>
                <a:ea typeface="IBM Plex Mono SemiBold" pitchFamily="49" charset="0"/>
                <a:cs typeface="Times New Roman" panose="02020603050405020304" charset="0"/>
              </a:rPr>
              <a:t>Classification Accuracy</a:t>
            </a:r>
            <a:endParaRPr lang="en-US" altLang="zh-CN" sz="3100" b="1" dirty="0">
              <a:solidFill>
                <a:srgbClr val="0948CB"/>
              </a:solidFill>
              <a:latin typeface="Times New Roman" panose="02020603050405020304" charset="0"/>
              <a:ea typeface="IBM Plex Mono SemiBold" pitchFamily="49" charset="0"/>
              <a:cs typeface="Times New Roman" panose="02020603050405020304" charset="0"/>
            </a:endParaRPr>
          </a:p>
        </p:txBody>
      </p:sp>
      <p:pic>
        <p:nvPicPr>
          <p:cNvPr id="3" name="图片 2" descr="25"/>
          <p:cNvPicPr>
            <a:picLocks noChangeAspect="1"/>
          </p:cNvPicPr>
          <p:nvPr/>
        </p:nvPicPr>
        <p:blipFill>
          <a:blip r:embed="rId3"/>
          <a:stretch>
            <a:fillRect/>
          </a:stretch>
        </p:blipFill>
        <p:spPr>
          <a:xfrm>
            <a:off x="840105" y="1399540"/>
            <a:ext cx="10325100" cy="29337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349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type="body" sz="half" idx="4294967295"/>
          </p:nvPr>
        </p:nvSpPr>
        <p:spPr>
          <a:xfrm>
            <a:off x="770255" y="1359535"/>
            <a:ext cx="10161905" cy="4509770"/>
          </a:xfrm>
          <a:prstGeom prst="rect">
            <a:avLst/>
          </a:prstGeom>
        </p:spPr>
        <p:txBody>
          <a:bodyPr>
            <a:norm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baseline="0" noProof="1" dirty="0">
                <a:solidFill>
                  <a:srgbClr val="1C7DDB"/>
                </a:solidFill>
                <a:uFillTx/>
                <a:latin typeface="Times New Roman" panose="02020603050405020304" charset="0"/>
                <a:ea typeface="+mn-ea"/>
                <a:cs typeface="Times New Roman" panose="02020603050405020304" charset="0"/>
              </a:rPr>
              <a:t>All models used have the same confusion matrix. </a:t>
            </a:r>
            <a:endParaRPr kumimoji="0" lang="en-US" sz="1800" b="0" i="0" baseline="0" noProof="1" dirty="0">
              <a:solidFill>
                <a:srgbClr val="1C7DDB"/>
              </a:solidFill>
              <a:uFillTx/>
              <a:latin typeface="Times New Roman" panose="02020603050405020304" charset="0"/>
              <a:ea typeface="+mn-ea"/>
              <a:cs typeface="Times New Roman" panose="02020603050405020304" charset="0"/>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rgbClr val="1C7DDB"/>
                </a:solidFill>
                <a:uFillTx/>
                <a:latin typeface="Abadi" pitchFamily="34" charset="0"/>
                <a:ea typeface="+mn-ea"/>
                <a:cs typeface="+mn-cs"/>
              </a:rPr>
              <a:t>    </a:t>
            </a:r>
            <a:r>
              <a:rPr kumimoji="0" lang="en-US" sz="1400" b="0" i="0" baseline="0" noProof="1" dirty="0">
                <a:solidFill>
                  <a:schemeClr val="bg1">
                    <a:lumMod val="50000"/>
                  </a:schemeClr>
                </a:solidFill>
                <a:uFillTx/>
                <a:latin typeface="Abadi" pitchFamily="34" charset="0"/>
                <a:ea typeface="+mn-ea"/>
                <a:cs typeface="+mn-cs"/>
              </a:rPr>
              <a:t>Accuracy: (TP+TN)/total =(12+3)/18=0.8333         </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Misclassification Rate(FP+FN)/total=(3+0)/18=0.1667</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True Positive Rate:TP/Actual Yes = 12/12 =1</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False Positive Rate: FP/Actual No=3/6=0.5</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True Negative Rate: TN/Actual No=3/6=0.5</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Precision: TP/Predicted Yes = 12/15=0.8</a:t>
            </a:r>
            <a:endParaRPr kumimoji="0" lang="en-US" sz="1400" b="0" i="0" baseline="0" noProof="1" dirty="0">
              <a:solidFill>
                <a:schemeClr val="bg1">
                  <a:lumMod val="50000"/>
                </a:schemeClr>
              </a:solidFill>
              <a:uFillTx/>
              <a:latin typeface="Abadi" pitchFamily="3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400" b="0" i="0" baseline="0" noProof="1" dirty="0">
                <a:solidFill>
                  <a:schemeClr val="bg1">
                    <a:lumMod val="50000"/>
                  </a:schemeClr>
                </a:solidFill>
                <a:uFillTx/>
                <a:latin typeface="Abadi" pitchFamily="34" charset="0"/>
                <a:ea typeface="+mn-ea"/>
                <a:cs typeface="+mn-cs"/>
              </a:rPr>
              <a:t>    Prevalence: Actual Yes/total=12/18 = 0.6667</a:t>
            </a:r>
            <a:endParaRPr kumimoji="0" lang="en-US" sz="1400" b="0" i="0" baseline="0" noProof="1" dirty="0">
              <a:solidFill>
                <a:srgbClr val="1C7DDB"/>
              </a:solidFill>
              <a:uFillTx/>
              <a:latin typeface="Abadi" pitchFamily="3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baseline="0" noProof="1" dirty="0">
                <a:solidFill>
                  <a:srgbClr val="1C7DDB"/>
                </a:solidFill>
                <a:uFillTx/>
                <a:latin typeface="Times New Roman" panose="02020603050405020304" charset="0"/>
                <a:ea typeface="+mn-ea"/>
                <a:cs typeface="Times New Roman" panose="02020603050405020304" charset="0"/>
              </a:rPr>
              <a:t>The confusion matrix for these models shows that they can distinguish between the different classes. The major problem is the false positives .i.e., unsuccessful landing marked as successful landing by the classifier.</a:t>
            </a:r>
            <a:endParaRPr kumimoji="0" lang="en-US" sz="1800" b="0" i="0" baseline="0" noProof="1" dirty="0">
              <a:solidFill>
                <a:srgbClr val="1C7DDB"/>
              </a:solidFill>
              <a:uFillTx/>
              <a:latin typeface="Times New Roman" panose="02020603050405020304" charset="0"/>
              <a:ea typeface="+mn-ea"/>
              <a:cs typeface="Times New Roman" panose="02020603050405020304" charset="0"/>
            </a:endParaRPr>
          </a:p>
        </p:txBody>
      </p:sp>
      <p:sp>
        <p:nvSpPr>
          <p:cNvPr id="9" name="Title 1"/>
          <p:cNvSpPr txBox="1"/>
          <p:nvPr/>
        </p:nvSpPr>
        <p:spPr>
          <a:xfrm>
            <a:off x="769938" y="538163"/>
            <a:ext cx="10515600" cy="549275"/>
          </a:xfrm>
          <a:prstGeom prst="rect">
            <a:avLst/>
          </a:prstGeom>
        </p:spPr>
        <p:txBody>
          <a:bodyPr vert="horz" lIns="91440" tIns="45720" rIns="91440" bIns="45720" rtlCol="0" anchor="ctr"/>
          <a:p>
            <a:pPr>
              <a:lnSpc>
                <a:spcPct val="70000"/>
              </a:lnSpc>
              <a:buNone/>
            </a:pPr>
            <a:r>
              <a:rPr lang="en-US" sz="3100" b="1" dirty="0">
                <a:solidFill>
                  <a:srgbClr val="0948CB"/>
                </a:solidFill>
                <a:latin typeface="Times New Roman" panose="02020603050405020304" charset="0"/>
                <a:ea typeface="IBM Plex Mono SemiBold" pitchFamily="49" charset="0"/>
                <a:cs typeface="Times New Roman" panose="02020603050405020304" charset="0"/>
              </a:rPr>
              <a:t>Confusion Matrix</a:t>
            </a:r>
            <a:endParaRPr lang="en-US" altLang="zh-CN" sz="3100" b="1" dirty="0">
              <a:solidFill>
                <a:srgbClr val="0948CB"/>
              </a:solidFill>
              <a:latin typeface="Times New Roman" panose="02020603050405020304" charset="0"/>
              <a:ea typeface="IBM Plex Mono SemiBold" pitchFamily="49" charset="0"/>
              <a:cs typeface="Times New Roman" panose="02020603050405020304" charset="0"/>
            </a:endParaRPr>
          </a:p>
        </p:txBody>
      </p:sp>
      <p:pic>
        <p:nvPicPr>
          <p:cNvPr id="2" name="图片 1" descr="26"/>
          <p:cNvPicPr>
            <a:picLocks noChangeAspect="1"/>
          </p:cNvPicPr>
          <p:nvPr/>
        </p:nvPicPr>
        <p:blipFill>
          <a:blip r:embed="rId2"/>
          <a:stretch>
            <a:fillRect/>
          </a:stretch>
        </p:blipFill>
        <p:spPr>
          <a:xfrm>
            <a:off x="6744335" y="1484630"/>
            <a:ext cx="3429000" cy="26479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4514"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3"/>
          <p:cNvSpPr>
            <a:spLocks noGrp="1"/>
          </p:cNvSpPr>
          <p:nvPr>
            <p:ph sz="half" idx="4294967295"/>
          </p:nvPr>
        </p:nvSpPr>
        <p:spPr>
          <a:xfrm>
            <a:off x="770255" y="1875155"/>
            <a:ext cx="10509885" cy="4351655"/>
          </a:xfrm>
          <a:prstGeom prst="rect">
            <a:avLst/>
          </a:prstGeom>
        </p:spPr>
        <p:txBody>
          <a:bodyPr>
            <a:normAutofit/>
          </a:bodyPr>
          <a:lstStyle/>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2400" b="1" i="0" baseline="0" noProof="1">
                <a:solidFill>
                  <a:srgbClr val="1C7DDB"/>
                </a:solidFill>
                <a:uFillTx/>
                <a:latin typeface="Times New Roman" panose="02020603050405020304" charset="0"/>
                <a:ea typeface="+mn-ea"/>
                <a:cs typeface="Times New Roman" panose="02020603050405020304" charset="0"/>
              </a:rPr>
              <a:t>We can conclude that:</a:t>
            </a:r>
            <a:endParaRPr kumimoji="0" lang="en-US" sz="2400" b="1" i="0" baseline="0" noProof="1">
              <a:solidFill>
                <a:srgbClr val="1C7DDB"/>
              </a:solidFill>
              <a:uFillTx/>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rPr>
              <a:t>KSC LC-39A had the most successful launches of any sites.</a:t>
            </a:r>
            <a:endPar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rPr>
              <a:t>Launch success rate started to increase in 2013 till 2020.</a:t>
            </a:r>
            <a:endPar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rPr>
              <a:t>The larger the flight amount at a launch site, the greater the success rate at a launch site.</a:t>
            </a:r>
            <a:endPar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rPr>
              <a:t>Orbits ES-L1, GEO, HEO, SSO had the most success rate.</a:t>
            </a:r>
            <a:endPar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rPr>
              <a:t>The Decision tree classifier is the best machine learning algorithm for this task.</a:t>
            </a:r>
            <a:endParaRPr kumimoji="0" lang="en-US" sz="20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p:txBody>
      </p:sp>
      <p:sp>
        <p:nvSpPr>
          <p:cNvPr id="9" name="Title 1"/>
          <p:cNvSpPr txBox="1"/>
          <p:nvPr/>
        </p:nvSpPr>
        <p:spPr>
          <a:xfrm>
            <a:off x="769938" y="538163"/>
            <a:ext cx="10515600" cy="549275"/>
          </a:xfrm>
          <a:prstGeom prst="rect">
            <a:avLst/>
          </a:prstGeom>
        </p:spPr>
        <p:txBody>
          <a:bodyPr vert="horz" lIns="91440" tIns="45720" rIns="91440" bIns="45720" rtlCol="0" anchor="ctr"/>
          <a:p>
            <a:pPr>
              <a:lnSpc>
                <a:spcPct val="70000"/>
              </a:lnSpc>
              <a:buNone/>
            </a:pPr>
            <a:r>
              <a:rPr lang="en-US" sz="3100" b="1" dirty="0">
                <a:solidFill>
                  <a:srgbClr val="0948CB"/>
                </a:solidFill>
                <a:latin typeface="Times New Roman" panose="02020603050405020304" charset="0"/>
                <a:ea typeface="IBM Plex Mono SemiBold" pitchFamily="49" charset="0"/>
                <a:cs typeface="Times New Roman" panose="02020603050405020304" charset="0"/>
              </a:rPr>
              <a:t>Conclusions</a:t>
            </a:r>
            <a:endParaRPr lang="en-US" sz="3100" b="1" dirty="0">
              <a:solidFill>
                <a:srgbClr val="0948CB"/>
              </a:solidFill>
              <a:latin typeface="Times New Roman" panose="02020603050405020304" charset="0"/>
              <a:ea typeface="IBM Plex Mono SemiBold" pitchFamily="49" charset="0"/>
              <a:cs typeface="Times New Roman" panose="020206030504050203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1506" name="Slide Number Placeholder 2"/>
          <p:cNvSpPr>
            <a:spLocks noGrp="1"/>
          </p:cNvSpPr>
          <p:nvPr>
            <p:ph type="sldNum" sz="quarter" idx="12"/>
          </p:nvPr>
        </p:nvSpPr>
        <p:spPr>
          <a:xfrm>
            <a:off x="9448800" y="6356350"/>
            <a:ext cx="2743200" cy="365125"/>
          </a:xfrm>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21507" name="TextBox 1"/>
          <p:cNvSpPr txBox="1"/>
          <p:nvPr/>
        </p:nvSpPr>
        <p:spPr>
          <a:xfrm>
            <a:off x="765175" y="2813050"/>
            <a:ext cx="1058863" cy="368300"/>
          </a:xfrm>
          <a:prstGeom prst="rect">
            <a:avLst/>
          </a:prstGeom>
          <a:solidFill>
            <a:srgbClr val="0948CB"/>
          </a:solidFill>
          <a:ln w="9525">
            <a:noFill/>
          </a:ln>
        </p:spPr>
        <p:txBody>
          <a:bodyPr wrap="none" anchor="t" anchorCtr="0">
            <a:spAutoFit/>
          </a:bodyPr>
          <a:p>
            <a:r>
              <a:rPr lang="en-US" altLang="zh-CN" dirty="0">
                <a:solidFill>
                  <a:schemeClr val="bg1"/>
                </a:solidFill>
                <a:latin typeface="Calibri" panose="020F0502020204030204"/>
              </a:rPr>
              <a:t>Section 1</a:t>
            </a:r>
            <a:endParaRPr lang="en-US" altLang="zh-CN" dirty="0">
              <a:solidFill>
                <a:schemeClr val="bg1"/>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2530" name="Slide Number Placeholder 3"/>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dirty="0">
              <a:solidFill>
                <a:srgbClr val="1C7DDB"/>
              </a:solidFill>
              <a:latin typeface="Abadi" pitchFamily="34" charset="0"/>
            </a:endParaRPr>
          </a:p>
        </p:txBody>
      </p:sp>
      <p:sp>
        <p:nvSpPr>
          <p:cNvPr id="7" name="Content Placeholder 2"/>
          <p:cNvSpPr txBox="1"/>
          <p:nvPr/>
        </p:nvSpPr>
        <p:spPr>
          <a:xfrm>
            <a:off x="695325" y="1557338"/>
            <a:ext cx="10104438" cy="521176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Executive Summary</a:t>
            </a:r>
            <a:endParaRPr lang="en-US" sz="7200" strike="noStrike" noProof="1" dirty="0">
              <a:solidFill>
                <a:srgbClr val="1C7DDB"/>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1 Data collection methodology:</a:t>
            </a:r>
            <a:endParaRPr lang="en-US" sz="7200" strike="noStrike" noProof="1" dirty="0">
              <a:solidFill>
                <a:srgbClr val="1C7DDB"/>
              </a:solidFill>
              <a:latin typeface="Times New Roman" panose="02020603050405020304" charset="0"/>
              <a:cs typeface="Times New Roman" panose="02020603050405020304" charset="0"/>
            </a:endParaRPr>
          </a:p>
          <a:p>
            <a:pPr lvl="1" fontAlgn="auto">
              <a:lnSpc>
                <a:spcPct val="120000"/>
              </a:lnSpc>
              <a:spcBef>
                <a:spcPts val="1400"/>
              </a:spcBef>
            </a:pPr>
            <a:r>
              <a:rPr lang="en-US" sz="6400" strike="noStrike" noProof="1" dirty="0">
                <a:solidFill>
                  <a:schemeClr val="bg1">
                    <a:lumMod val="50000"/>
                  </a:schemeClr>
                </a:solidFill>
                <a:latin typeface="Times New Roman" panose="02020603050405020304" charset="0"/>
                <a:ea typeface="+mn-ea"/>
                <a:cs typeface="Times New Roman" panose="02020603050405020304" charset="0"/>
              </a:rPr>
              <a:t>SpaceX Rest API</a:t>
            </a:r>
            <a:endParaRPr lang="en-US" sz="6400" strike="noStrike" noProof="1" dirty="0">
              <a:solidFill>
                <a:schemeClr val="bg1">
                  <a:lumMod val="50000"/>
                </a:schemeClr>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6400" strike="noStrike" noProof="1" dirty="0">
                <a:solidFill>
                  <a:schemeClr val="bg1">
                    <a:lumMod val="50000"/>
                  </a:schemeClr>
                </a:solidFill>
                <a:latin typeface="Times New Roman" panose="02020603050405020304" charset="0"/>
                <a:ea typeface="+mn-ea"/>
                <a:cs typeface="Times New Roman" panose="02020603050405020304" charset="0"/>
              </a:rPr>
              <a:t>         •   (Web Scrapping) from Wikipedia</a:t>
            </a:r>
            <a:endParaRPr lang="en-US" sz="7200" strike="noStrike" noProof="1" dirty="0">
              <a:solidFill>
                <a:schemeClr val="bg2">
                  <a:lumMod val="75000"/>
                </a:schemeClr>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 2 Perform data wrangling</a:t>
            </a:r>
            <a:endParaRPr lang="en-US" sz="7200" strike="noStrike" noProof="1" dirty="0">
              <a:solidFill>
                <a:srgbClr val="1C7DDB"/>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       </a:t>
            </a:r>
            <a:r>
              <a:rPr lang="en-US" sz="7200" strike="noStrike" noProof="1" dirty="0">
                <a:solidFill>
                  <a:schemeClr val="bg1">
                    <a:lumMod val="50000"/>
                  </a:schemeClr>
                </a:solidFill>
                <a:latin typeface="Times New Roman" panose="02020603050405020304" charset="0"/>
                <a:ea typeface="+mn-ea"/>
                <a:cs typeface="Times New Roman" panose="02020603050405020304" charset="0"/>
                <a:sym typeface="+mn-ea"/>
              </a:rPr>
              <a:t>•  </a:t>
            </a:r>
            <a:r>
              <a:rPr lang="en-US" sz="6400" strike="noStrike" noProof="1" dirty="0">
                <a:solidFill>
                  <a:schemeClr val="bg1">
                    <a:lumMod val="50000"/>
                  </a:schemeClr>
                </a:solidFill>
                <a:latin typeface="Times New Roman" panose="02020603050405020304" charset="0"/>
                <a:ea typeface="+mn-ea"/>
                <a:cs typeface="Times New Roman" panose="02020603050405020304" charset="0"/>
              </a:rPr>
              <a:t>One-hot encoding was applied to categorical features</a:t>
            </a:r>
            <a:endParaRPr lang="en-US" sz="6400" strike="noStrike" noProof="1" dirty="0">
              <a:solidFill>
                <a:schemeClr val="bg1">
                  <a:lumMod val="50000"/>
                </a:schemeClr>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3  Perform exploratory data analysis (EDA) using visualization and SQL</a:t>
            </a:r>
            <a:endParaRPr lang="en-US" sz="7200" strike="noStrike" noProof="1" dirty="0">
              <a:solidFill>
                <a:srgbClr val="1C7DDB"/>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4  Perform interactive visual analytics using Folium and </a:t>
            </a:r>
            <a:r>
              <a:rPr lang="en-US" sz="7200" strike="noStrike" noProof="1" dirty="0" err="1">
                <a:solidFill>
                  <a:srgbClr val="1C7DDB"/>
                </a:solidFill>
                <a:latin typeface="Times New Roman" panose="02020603050405020304" charset="0"/>
                <a:ea typeface="+mn-ea"/>
                <a:cs typeface="Times New Roman" panose="02020603050405020304" charset="0"/>
              </a:rPr>
              <a:t>Plotly</a:t>
            </a:r>
            <a:r>
              <a:rPr lang="en-US" sz="7200" strike="noStrike" noProof="1" dirty="0">
                <a:solidFill>
                  <a:srgbClr val="1C7DDB"/>
                </a:solidFill>
                <a:latin typeface="Times New Roman" panose="02020603050405020304" charset="0"/>
                <a:ea typeface="+mn-ea"/>
                <a:cs typeface="Times New Roman" panose="02020603050405020304" charset="0"/>
              </a:rPr>
              <a:t> Dash</a:t>
            </a:r>
            <a:endParaRPr lang="en-US" sz="7200" strike="noStrike" noProof="1" dirty="0">
              <a:solidFill>
                <a:srgbClr val="1C7DDB"/>
              </a:solidFill>
              <a:latin typeface="Times New Roman" panose="02020603050405020304" charset="0"/>
              <a:cs typeface="Times New Roman" panose="02020603050405020304" charset="0"/>
            </a:endParaRPr>
          </a:p>
          <a:p>
            <a:pPr marL="0" indent="0" fontAlgn="auto">
              <a:lnSpc>
                <a:spcPct val="120000"/>
              </a:lnSpc>
              <a:spcBef>
                <a:spcPts val="1400"/>
              </a:spcBef>
              <a:buNone/>
            </a:pPr>
            <a:r>
              <a:rPr lang="en-US" sz="7200" strike="noStrike" noProof="1" dirty="0">
                <a:solidFill>
                  <a:srgbClr val="1C7DDB"/>
                </a:solidFill>
                <a:latin typeface="Times New Roman" panose="02020603050405020304" charset="0"/>
                <a:ea typeface="+mn-ea"/>
                <a:cs typeface="Times New Roman" panose="02020603050405020304" charset="0"/>
              </a:rPr>
              <a:t>5  Perform predictive analysis using classification models</a:t>
            </a:r>
            <a:endParaRPr lang="en-US" sz="7200" strike="noStrike" noProof="1" dirty="0">
              <a:solidFill>
                <a:srgbClr val="1C7DDB"/>
              </a:solidFill>
              <a:latin typeface="Times New Roman" panose="02020603050405020304" charset="0"/>
              <a:cs typeface="Times New Roman" panose="02020603050405020304" charset="0"/>
            </a:endParaRPr>
          </a:p>
          <a:p>
            <a:pPr marL="457200" lvl="1" indent="0" fontAlgn="auto">
              <a:lnSpc>
                <a:spcPct val="120000"/>
              </a:lnSpc>
              <a:spcBef>
                <a:spcPts val="1400"/>
              </a:spcBef>
              <a:buNone/>
            </a:pPr>
            <a:r>
              <a:rPr lang="en-US" sz="7200" strike="noStrike" noProof="1" dirty="0">
                <a:solidFill>
                  <a:schemeClr val="tx2">
                    <a:lumMod val="40000"/>
                    <a:lumOff val="60000"/>
                  </a:schemeClr>
                </a:solidFill>
                <a:latin typeface="Times New Roman" panose="02020603050405020304" charset="0"/>
                <a:ea typeface="+mn-ea"/>
                <a:cs typeface="Times New Roman" panose="02020603050405020304" charset="0"/>
                <a:sym typeface="+mn-ea"/>
              </a:rPr>
              <a:t>•  </a:t>
            </a:r>
            <a:r>
              <a:rPr lang="en-US" sz="6400" strike="noStrike" noProof="1" dirty="0">
                <a:solidFill>
                  <a:schemeClr val="bg1">
                    <a:lumMod val="50000"/>
                  </a:schemeClr>
                </a:solidFill>
                <a:latin typeface="Times New Roman" panose="02020603050405020304" charset="0"/>
                <a:ea typeface="+mn-ea"/>
                <a:cs typeface="Times New Roman" panose="02020603050405020304" charset="0"/>
              </a:rPr>
              <a:t>How to build, tune, evaluate classification models</a:t>
            </a:r>
            <a:endParaRPr lang="en-US" sz="6400" strike="noStrike" noProof="1" dirty="0">
              <a:solidFill>
                <a:schemeClr val="bg1">
                  <a:lumMod val="50000"/>
                </a:schemeClr>
              </a:solidFill>
              <a:latin typeface="Times New Roman" panose="02020603050405020304" charset="0"/>
              <a:cs typeface="Times New Roman" panose="02020603050405020304" charset="0"/>
            </a:endParaRPr>
          </a:p>
          <a:p>
            <a:pPr fontAlgn="auto">
              <a:lnSpc>
                <a:spcPct val="120000"/>
              </a:lnSpc>
              <a:spcBef>
                <a:spcPts val="1400"/>
              </a:spcBef>
            </a:pPr>
            <a:endParaRPr lang="en-US" sz="8800" strike="noStrike" noProof="1">
              <a:solidFill>
                <a:schemeClr val="accent3">
                  <a:lumMod val="25000"/>
                </a:schemeClr>
              </a:solidFill>
              <a:latin typeface="Times New Roman" panose="02020603050405020304" charset="0"/>
              <a:cs typeface="Times New Roman" panose="02020603050405020304" charset="0"/>
            </a:endParaRPr>
          </a:p>
          <a:p>
            <a:pPr fontAlgn="auto">
              <a:lnSpc>
                <a:spcPct val="100000"/>
              </a:lnSpc>
              <a:spcBef>
                <a:spcPts val="1400"/>
              </a:spcBef>
            </a:pPr>
            <a:endParaRPr lang="en-US" sz="2200" strike="noStrike" noProof="1">
              <a:solidFill>
                <a:schemeClr val="accent3">
                  <a:lumMod val="25000"/>
                </a:schemeClr>
              </a:solidFill>
              <a:latin typeface="Abadi"/>
            </a:endParaRPr>
          </a:p>
          <a:p>
            <a:pPr fontAlgn="auto">
              <a:lnSpc>
                <a:spcPct val="100000"/>
              </a:lnSpc>
              <a:spcBef>
                <a:spcPts val="1400"/>
              </a:spcBef>
            </a:pPr>
            <a:endParaRPr lang="en-US" sz="2200" strike="noStrike" noProof="1">
              <a:solidFill>
                <a:schemeClr val="accent3">
                  <a:lumMod val="25000"/>
                </a:schemeClr>
              </a:solidFill>
              <a:latin typeface="Abadi"/>
            </a:endParaRPr>
          </a:p>
          <a:p>
            <a:pPr fontAlgn="auto">
              <a:lnSpc>
                <a:spcPct val="100000"/>
              </a:lnSpc>
              <a:spcBef>
                <a:spcPts val="1400"/>
              </a:spcBef>
            </a:pPr>
            <a:endParaRPr lang="en-US" sz="2200" strike="noStrike" noProof="1">
              <a:solidFill>
                <a:schemeClr val="accent3">
                  <a:lumMod val="25000"/>
                </a:schemeClr>
              </a:solidFill>
              <a:latin typeface="Abadi"/>
            </a:endParaRPr>
          </a:p>
          <a:p>
            <a:pPr fontAlgn="auto">
              <a:lnSpc>
                <a:spcPct val="100000"/>
              </a:lnSpc>
              <a:spcBef>
                <a:spcPts val="1400"/>
              </a:spcBef>
            </a:pPr>
            <a:endParaRPr lang="en-US" sz="2200" strike="noStrike" noProof="1">
              <a:solidFill>
                <a:schemeClr val="accent3">
                  <a:lumMod val="25000"/>
                </a:schemeClr>
              </a:solidFill>
              <a:latin typeface="Abadi"/>
            </a:endParaRPr>
          </a:p>
        </p:txBody>
      </p:sp>
      <p:sp>
        <p:nvSpPr>
          <p:cNvPr id="13"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B49CB"/>
                </a:solidFill>
                <a:latin typeface="Times New Roman" panose="02020603050405020304" charset="0"/>
                <a:ea typeface="IBM Plex Mono SemiBold" pitchFamily="49" charset="0"/>
                <a:cs typeface="Times New Roman" panose="02020603050405020304" charset="0"/>
              </a:rPr>
              <a:t>Methodology</a:t>
            </a:r>
            <a:endParaRPr lang="en-US" b="1" strike="noStrike" noProof="1"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4578" name="Slide Number Placeholder 5"/>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5" name="Content Placeholder 4"/>
          <p:cNvSpPr>
            <a:spLocks noGrp="1"/>
          </p:cNvSpPr>
          <p:nvPr>
            <p:ph idx="4294967295"/>
          </p:nvPr>
        </p:nvSpPr>
        <p:spPr>
          <a:xfrm>
            <a:off x="769938" y="1825625"/>
            <a:ext cx="10515600" cy="4351338"/>
          </a:xfrm>
          <a:prstGeom prst="rect">
            <a:avLst/>
          </a:prstGeom>
        </p:spPr>
        <p:txBody>
          <a:bodyPr/>
          <a:lstStyle/>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 The data was collected using various methods</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Data collection was done using get request to the SpaceX API. </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Next, we decoded the response content as a Json using .json() function call and turn it into a pandas dataframe using .json_normalize(). </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We then cleaned the data, checked for missing values and fill in missing values where necessary. </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In addition, we performed web scraping from Wikipedia for Falcon 9 launch records with BeautifulSoup. </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rPr>
              <a:t>The objective was to extract the launch records as HTML table, parse the table and convert it to a pandas dataframe for future analysis</a:t>
            </a:r>
            <a:endParaRPr kumimoji="0" lang="en-US" sz="1800" b="0" i="0" u="none" strike="noStrike" kern="1200" cap="none" spc="0" normalizeH="0" baseline="0" noProof="1">
              <a:solidFill>
                <a:srgbClr val="1C7DDB"/>
              </a:solidFill>
              <a:latin typeface="Times New Roman" panose="02020603050405020304" charset="0"/>
              <a:ea typeface="+mn-ea"/>
              <a:cs typeface="Times New Roman" panose="02020603050405020304" charset="0"/>
            </a:endParaRPr>
          </a:p>
        </p:txBody>
      </p:sp>
      <p:sp>
        <p:nvSpPr>
          <p:cNvPr id="12"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B49CB"/>
                </a:solidFill>
                <a:latin typeface="Times New Roman" panose="02020603050405020304" charset="0"/>
                <a:ea typeface="IBM Plex Mono SemiBold" pitchFamily="49" charset="0"/>
                <a:cs typeface="Times New Roman" panose="02020603050405020304" charset="0"/>
              </a:rPr>
              <a:t>Data Collection</a:t>
            </a:r>
            <a:endParaRPr lang="en-US" b="1" strike="noStrike" noProof="1" dirty="0">
              <a:solidFill>
                <a:srgbClr val="0B49CB"/>
              </a:solidFill>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5602" name="Slide Number Placeholder 5"/>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25603" name="Content Placeholder 4"/>
          <p:cNvSpPr>
            <a:spLocks noGrp="1"/>
          </p:cNvSpPr>
          <p:nvPr>
            <p:ph/>
          </p:nvPr>
        </p:nvSpPr>
        <p:spPr>
          <a:xfrm>
            <a:off x="5951538" y="431800"/>
            <a:ext cx="5461000" cy="5961063"/>
          </a:xfrm>
          <a:prstGeom prst="rect">
            <a:avLst/>
          </a:prstGeom>
          <a:noFill/>
          <a:ln w="9525" cap="flat" cmpd="sng">
            <a:solidFill>
              <a:srgbClr val="0B49CB"/>
            </a:solidFill>
            <a:prstDash val="dash"/>
            <a:round/>
            <a:headEnd type="none" w="med" len="med"/>
            <a:tailEnd type="none" w="med" len="med"/>
          </a:ln>
        </p:spPr>
        <p:txBody>
          <a:bodyPr vert="horz" lIns="91440" tIns="45720" rIns="91440" bIns="45720" anchor="t" anchorCtr="0"/>
          <a:p>
            <a:pPr marL="0" indent="0">
              <a:buNone/>
            </a:pPr>
            <a:endParaRPr lang="en-US" altLang="zh-CN" sz="2200" dirty="0">
              <a:solidFill>
                <a:srgbClr val="1C7DDB"/>
              </a:solidFill>
              <a:latin typeface="Abadi"/>
            </a:endParaRPr>
          </a:p>
          <a:p>
            <a:pPr marL="0" indent="0">
              <a:buNone/>
            </a:pPr>
            <a:endParaRPr lang="en-US" altLang="zh-CN" sz="2200" dirty="0">
              <a:solidFill>
                <a:srgbClr val="1C7DDB"/>
              </a:solidFill>
              <a:latin typeface="Abadi"/>
            </a:endParaRPr>
          </a:p>
          <a:p>
            <a:pPr marL="0" indent="0">
              <a:buNone/>
            </a:pPr>
            <a:endParaRPr lang="en-US" altLang="zh-CN" sz="2200" dirty="0">
              <a:solidFill>
                <a:srgbClr val="1C7DDB"/>
              </a:solidFill>
              <a:latin typeface="Abadi"/>
            </a:endParaRPr>
          </a:p>
          <a:p>
            <a:pPr marL="0" indent="0">
              <a:buNone/>
            </a:pPr>
            <a:endParaRPr lang="en-US" altLang="zh-CN" sz="2200" dirty="0">
              <a:solidFill>
                <a:srgbClr val="1C7DDB"/>
              </a:solidFill>
              <a:latin typeface="Abadi"/>
            </a:endParaRPr>
          </a:p>
          <a:p>
            <a:pPr marL="0" indent="0">
              <a:buNone/>
            </a:pPr>
            <a:endParaRPr lang="en-US" altLang="zh-CN"/>
          </a:p>
        </p:txBody>
      </p:sp>
      <p:sp>
        <p:nvSpPr>
          <p:cNvPr id="3" name="Text Placeholder 2"/>
          <p:cNvSpPr>
            <a:spLocks noGrp="1"/>
          </p:cNvSpPr>
          <p:nvPr>
            <p:ph type="body" sz="half" idx="4294967295"/>
          </p:nvPr>
        </p:nvSpPr>
        <p:spPr>
          <a:xfrm>
            <a:off x="820738" y="1362075"/>
            <a:ext cx="4640263" cy="4664075"/>
          </a:xfrm>
          <a:prstGeom prst="rect">
            <a:avLst/>
          </a:prstGeom>
        </p:spPr>
        <p:txBody>
          <a:bodyPr vert="horz" lIns="91440" tIns="45720" rIns="91440" bIns="45720" rtlCol="0" anchor="t">
            <a:normAutofit lnSpcReduction="20000"/>
          </a:bodyPr>
          <a:lstStyle/>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800" b="0" i="0" u="none" strike="noStrike" kern="1200" cap="none" spc="0" normalizeH="0" baseline="0" noProof="1">
              <a:solidFill>
                <a:srgbClr val="1C7DDB"/>
              </a:solidFill>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200" b="0" i="0" u="none" strike="noStrike" kern="1200" cap="none" spc="0" normalizeH="0" baseline="0" noProof="1">
                <a:solidFill>
                  <a:srgbClr val="1C7DDB"/>
                </a:solidFill>
                <a:latin typeface="Times New Roman" panose="02020603050405020304" charset="0"/>
                <a:ea typeface="+mn-ea"/>
                <a:cs typeface="+mn-cs"/>
              </a:rPr>
              <a:t>We used the get request to the SpaceX API to collect data, clean the requested data and did some basic data wrangling and formatting.</a:t>
            </a:r>
            <a:endParaRPr kumimoji="0" lang="en-US" sz="2200" b="0" i="0" u="none" strike="noStrike" kern="1200" cap="none" spc="0" normalizeH="0" baseline="0" noProof="1">
              <a:solidFill>
                <a:srgbClr val="1C7DDB"/>
              </a:solidFill>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2200" b="0" i="0" u="none" strike="noStrike" kern="1200" cap="none" spc="0" normalizeH="0" baseline="0" noProof="1">
              <a:solidFill>
                <a:srgbClr val="1C7DDB"/>
              </a:solidFill>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2200" b="0" i="0" u="none" strike="noStrike" kern="1200" cap="none" spc="0" normalizeH="0" baseline="0" noProof="1">
                <a:solidFill>
                  <a:srgbClr val="1C7DDB"/>
                </a:solidFill>
                <a:latin typeface="Times New Roman" panose="02020603050405020304" charset="0"/>
                <a:ea typeface="+mn-ea"/>
                <a:cs typeface="+mn-cs"/>
              </a:rPr>
              <a:t>The link to the notebook is:</a:t>
            </a:r>
            <a:endParaRPr kumimoji="0" lang="en-US" sz="2200" b="0" i="0" u="none" strike="noStrike" kern="1200" cap="none" spc="0" normalizeH="0" baseline="0" noProof="1">
              <a:solidFill>
                <a:srgbClr val="1C7DDB"/>
              </a:solidFill>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r>
              <a:rPr kumimoji="0" lang="en-US" sz="1800" b="0" i="0" u="none" strike="noStrike" kern="1200" cap="none" spc="0" normalizeH="0" baseline="0" noProof="1">
                <a:solidFill>
                  <a:srgbClr val="1C7DDB"/>
                </a:solidFill>
                <a:latin typeface="Times New Roman" panose="02020603050405020304" charset="0"/>
                <a:ea typeface="+mn-ea"/>
                <a:cs typeface="+mn-cs"/>
                <a:hlinkClick r:id="rId2" action="ppaction://hlinkfile"/>
              </a:rPr>
              <a:t>https://github.com/cxmat/IBM-Data-Science-Capstone/blob/main/jupyter-labs-spacex-data-collection-api%20.ipynb</a:t>
            </a:r>
            <a:endParaRPr kumimoji="0" lang="en-US" sz="1800" b="0" i="0" u="none" strike="noStrike" kern="1200" cap="none" spc="0" normalizeH="0" baseline="0" noProof="1">
              <a:solidFill>
                <a:srgbClr val="1C7DDB"/>
              </a:solidFill>
              <a:latin typeface="Times New Roman" panose="02020603050405020304" charset="0"/>
              <a:ea typeface="+mn-ea"/>
              <a:cs typeface="+mn-cs"/>
              <a:hlinkClick r:id="rId2" action="ppaction://hlinkfile"/>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948CB"/>
                </a:solidFill>
                <a:uFillTx/>
                <a:latin typeface="Times New Roman" panose="02020603050405020304" charset="0"/>
                <a:ea typeface="IBM Plex Mono SemiBold" pitchFamily="49" charset="0"/>
                <a:cs typeface="Times New Roman" panose="02020603050405020304" charset="0"/>
              </a:rPr>
              <a:t>Data Collection – SpaceX API</a:t>
            </a:r>
            <a:endParaRPr lang="en-US" b="1" strike="noStrike" noProof="1" dirty="0">
              <a:solidFill>
                <a:srgbClr val="0948CB"/>
              </a:solidFill>
              <a:uFillTx/>
              <a:latin typeface="Times New Roman" panose="02020603050405020304" charset="0"/>
              <a:cs typeface="Times New Roman" panose="02020603050405020304" charset="0"/>
            </a:endParaRPr>
          </a:p>
        </p:txBody>
      </p:sp>
      <p:pic>
        <p:nvPicPr>
          <p:cNvPr id="25606" name="图片 6" descr="data api"/>
          <p:cNvPicPr>
            <a:picLocks noChangeAspect="1"/>
          </p:cNvPicPr>
          <p:nvPr>
            <p:custDataLst>
              <p:tags r:id="rId3"/>
            </p:custDataLst>
          </p:nvPr>
        </p:nvPicPr>
        <p:blipFill>
          <a:blip r:embed="rId4"/>
          <a:stretch>
            <a:fillRect/>
          </a:stretch>
        </p:blipFill>
        <p:spPr>
          <a:xfrm>
            <a:off x="6096000" y="515938"/>
            <a:ext cx="5641975" cy="58769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6626" name="Slide Number Placeholder 5"/>
          <p:cNvSpPr>
            <a:spLocks noGrp="1"/>
          </p:cNvSpPr>
          <p:nvPr>
            <p:ph type="sldNum" sz="quarter" idx="10"/>
          </p:nvPr>
        </p:nvSpPr>
        <p:spPr>
          <a:noFill/>
          <a:ln>
            <a:noFill/>
          </a:ln>
        </p:spPr>
        <p:txBody>
          <a:bodyPr lIns="91440" tIns="45720" rIns="91440" bIns="45720"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Calibri" panose="020F0502020204030204"/>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a:ea typeface="+mn-ea"/>
                <a:cs typeface="+mn-cs"/>
              </a:defRPr>
            </a:lvl5pPr>
          </a:lstStyle>
          <a:p>
            <a:pPr lvl="0" algn="r"/>
            <a:fld id="{9A0DB2DC-4C9A-4742-B13C-FB6460FD3503}" type="slidenum">
              <a:rPr lang="en-US" altLang="zh-CN" sz="1600">
                <a:solidFill>
                  <a:srgbClr val="1C7DDB"/>
                </a:solidFill>
                <a:latin typeface="Abadi" pitchFamily="34" charset="0"/>
              </a:rPr>
            </a:fld>
            <a:endParaRPr lang="en-US" altLang="zh-CN" sz="1600">
              <a:solidFill>
                <a:srgbClr val="1C7DDB"/>
              </a:solidFill>
              <a:latin typeface="Abadi" pitchFamily="34" charset="0"/>
            </a:endParaRPr>
          </a:p>
        </p:txBody>
      </p:sp>
      <p:sp>
        <p:nvSpPr>
          <p:cNvPr id="3" name="Text Placeholder 2"/>
          <p:cNvSpPr>
            <a:spLocks noGrp="1"/>
          </p:cNvSpPr>
          <p:nvPr>
            <p:ph type="body" sz="half" idx="4294967295"/>
          </p:nvPr>
        </p:nvSpPr>
        <p:spPr>
          <a:xfrm>
            <a:off x="922338" y="1792288"/>
            <a:ext cx="3932238" cy="3811588"/>
          </a:xfrm>
          <a:prstGeom prst="rect">
            <a:avLst/>
          </a:prstGeom>
        </p:spPr>
        <p:txBody>
          <a:bodyPr lIns="91440" tIns="45720" rIns="91440" bIns="45720" anchor="t">
            <a:noAutofit/>
          </a:bodyPr>
          <a:lstStyle/>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applied web scrapping to webscrap Falcon 9 launch records with BeautifulSoup</a:t>
            </a: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0" marR="0" indent="0" algn="l" defTabSz="914400" rtl="0" eaLnBrk="1" fontAlgn="auto" latinLnBrk="0" hangingPunct="1">
              <a:lnSpc>
                <a:spcPct val="100000"/>
              </a:lnSpc>
              <a:spcBef>
                <a:spcPts val="1400"/>
              </a:spcBef>
              <a:spcAft>
                <a:spcPct val="0"/>
              </a:spcAft>
              <a:buClrTx/>
              <a:buSzTx/>
              <a:buFont typeface="Arial" panose="020B0604020202020204" pitchFamily="34" charset="0"/>
              <a:buNone/>
            </a:pPr>
            <a:endParaRPr kumimoji="0" lang="en-US" sz="1800" b="0" i="0" u="none" strike="noStrike" kern="1200" cap="none" spc="0" normalizeH="0" baseline="0" noProof="1">
              <a:solidFill>
                <a:srgbClr val="1C7DDB"/>
              </a:solidFill>
              <a:uFillTx/>
              <a:latin typeface="Times New Roman" panose="02020603050405020304" charset="0"/>
              <a:ea typeface="+mn-ea"/>
              <a:cs typeface="+mn-cs"/>
            </a:endParaRPr>
          </a:p>
          <a:p>
            <a:pPr marL="228600" marR="0" indent="-228600" algn="l" defTabSz="914400" rtl="0" eaLnBrk="1" fontAlgn="auto" latinLnBrk="0" hangingPunct="1">
              <a:lnSpc>
                <a:spcPct val="100000"/>
              </a:lnSpc>
              <a:spcBef>
                <a:spcPts val="1400"/>
              </a:spcBef>
              <a:spcAft>
                <a:spcPct val="0"/>
              </a:spcAft>
              <a:buClrTx/>
              <a:buSzTx/>
              <a:buFont typeface="Arial" panose="020B0604020202020204" pitchFamily="34" charset="0"/>
              <a:buChar char="•"/>
            </a:pPr>
            <a:r>
              <a:rPr kumimoji="0" lang="en-US" sz="1800" b="0" i="0" u="none" strike="noStrike" kern="1200" cap="none" spc="0" normalizeH="0" baseline="0" noProof="1">
                <a:solidFill>
                  <a:srgbClr val="1C7DDB"/>
                </a:solidFill>
                <a:uFillTx/>
                <a:latin typeface="Times New Roman" panose="02020603050405020304" charset="0"/>
                <a:ea typeface="+mn-ea"/>
                <a:cs typeface="+mn-cs"/>
              </a:rPr>
              <a:t>We parsed the table and converted it into a pandas dataframe</a:t>
            </a:r>
            <a:endParaRPr kumimoji="0" lang="en-US" altLang="en-US" sz="1800" b="0" i="0" u="none" strike="noStrike" kern="1200" cap="none" spc="0" normalizeH="0" baseline="0" noProof="1">
              <a:solidFill>
                <a:srgbClr val="1C7DDB"/>
              </a:solidFill>
              <a:uFillTx/>
              <a:latin typeface="Times New Roman" panose="02020603050405020304" charset="0"/>
              <a:ea typeface="+mn-ea"/>
              <a:cs typeface="+mn-cs"/>
            </a:endParaRPr>
          </a:p>
        </p:txBody>
      </p:sp>
      <p:sp>
        <p:nvSpPr>
          <p:cNvPr id="4" name="Title 1"/>
          <p:cNvSpPr txBox="1"/>
          <p:nvPr/>
        </p:nvSpPr>
        <p:spPr>
          <a:xfrm>
            <a:off x="769938" y="538163"/>
            <a:ext cx="10515600" cy="549275"/>
          </a:xfrm>
          <a:prstGeom prst="rect">
            <a:avLst/>
          </a:prstGeom>
        </p:spPr>
        <p:txBody>
          <a:bodyPr vert="horz" lIns="91440" tIns="45720" rIns="91440" bIns="45720" rtlCol="0" anchor="ctr"/>
          <a:p>
            <a:pPr>
              <a:lnSpc>
                <a:spcPct val="70000"/>
              </a:lnSpc>
              <a:buNone/>
            </a:pPr>
            <a:endParaRPr lang="en-US" altLang="zh-CN" sz="3700">
              <a:solidFill>
                <a:srgbClr val="1C7DDB"/>
              </a:solidFill>
              <a:latin typeface="Abadi"/>
              <a:ea typeface="IBM Plex Mono SemiBold" pitchFamily="49" charset="0"/>
            </a:endParaRPr>
          </a:p>
        </p:txBody>
      </p:sp>
      <p:sp>
        <p:nvSpPr>
          <p:cNvPr id="11" name="Title 1"/>
          <p:cNvSpPr txBox="1"/>
          <p:nvPr/>
        </p:nvSpPr>
        <p:spPr>
          <a:xfrm>
            <a:off x="922338" y="690563"/>
            <a:ext cx="10515600" cy="549275"/>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itchFamily="49" charset="0"/>
                <a:ea typeface="IBM Plex Mono SemiBold" pitchFamily="49" charset="0"/>
                <a:cs typeface="IBM Plex Mono SemiBold" pitchFamily="49" charset="0"/>
              </a:defRPr>
            </a:lvl1pPr>
          </a:lstStyle>
          <a:p>
            <a:pPr fontAlgn="auto"/>
            <a:r>
              <a:rPr lang="en-US" b="1" strike="noStrike" noProof="1" dirty="0">
                <a:solidFill>
                  <a:srgbClr val="0948CB"/>
                </a:solidFill>
                <a:latin typeface="Times New Roman" panose="02020603050405020304" charset="0"/>
                <a:ea typeface="IBM Plex Mono SemiBold" pitchFamily="49" charset="0"/>
                <a:cs typeface="Times New Roman" panose="02020603050405020304" charset="0"/>
              </a:rPr>
              <a:t>Data Collection - Scraping</a:t>
            </a:r>
            <a:endParaRPr lang="en-US" b="1" strike="noStrike" noProof="1" dirty="0">
              <a:solidFill>
                <a:srgbClr val="0948CB"/>
              </a:solidFill>
              <a:latin typeface="Times New Roman" panose="02020603050405020304" charset="0"/>
              <a:cs typeface="Times New Roman" panose="02020603050405020304" charset="0"/>
            </a:endParaRPr>
          </a:p>
        </p:txBody>
      </p:sp>
      <p:sp>
        <p:nvSpPr>
          <p:cNvPr id="26630" name="Content Placeholder 4"/>
          <p:cNvSpPr txBox="1"/>
          <p:nvPr/>
        </p:nvSpPr>
        <p:spPr>
          <a:xfrm>
            <a:off x="5910263" y="1792288"/>
            <a:ext cx="5461000" cy="4206875"/>
          </a:xfrm>
          <a:prstGeom prst="rect">
            <a:avLst/>
          </a:prstGeom>
          <a:noFill/>
          <a:ln w="9525" cap="flat" cmpd="sng">
            <a:solidFill>
              <a:srgbClr val="0B49CB"/>
            </a:solidFill>
            <a:prstDash val="dash"/>
            <a:round/>
            <a:headEnd type="none" w="med" len="med"/>
            <a:tailEnd type="none" w="med" len="med"/>
          </a:ln>
        </p:spPr>
        <p:txBody>
          <a:bodyPr lIns="91440" tIns="45720" rIns="91440" bIns="45720" anchor="t" anchorCtr="0"/>
          <a:p>
            <a:pPr>
              <a:lnSpc>
                <a:spcPct val="90000"/>
              </a:lnSpc>
              <a:spcBef>
                <a:spcPts val="1000"/>
              </a:spcBef>
              <a:buFont typeface="Arial" panose="020B0604020202020204" pitchFamily="34" charset="0"/>
              <a:buNone/>
            </a:pPr>
            <a:endParaRPr lang="en-US" altLang="zh-CN" sz="2200" dirty="0">
              <a:solidFill>
                <a:srgbClr val="1C7DDB"/>
              </a:solidFill>
              <a:latin typeface="Abadi"/>
            </a:endParaRPr>
          </a:p>
          <a:p>
            <a:pPr>
              <a:lnSpc>
                <a:spcPct val="90000"/>
              </a:lnSpc>
              <a:spcBef>
                <a:spcPts val="1000"/>
              </a:spcBef>
              <a:buFont typeface="Arial" panose="020B0604020202020204" pitchFamily="34" charset="0"/>
              <a:buNone/>
            </a:pPr>
            <a:endParaRPr lang="en-US" altLang="zh-CN" sz="2200" dirty="0">
              <a:solidFill>
                <a:srgbClr val="1C7DDB"/>
              </a:solidFill>
              <a:latin typeface="Abadi"/>
            </a:endParaRPr>
          </a:p>
          <a:p>
            <a:pPr>
              <a:lnSpc>
                <a:spcPct val="90000"/>
              </a:lnSpc>
              <a:spcBef>
                <a:spcPts val="1000"/>
              </a:spcBef>
              <a:buFont typeface="Arial" panose="020B0604020202020204" pitchFamily="34" charset="0"/>
              <a:buNone/>
            </a:pPr>
            <a:endParaRPr lang="en-US" altLang="zh-CN" sz="2200" dirty="0">
              <a:solidFill>
                <a:srgbClr val="1C7DDB"/>
              </a:solidFill>
              <a:latin typeface="Abadi"/>
            </a:endParaRPr>
          </a:p>
          <a:p>
            <a:pPr>
              <a:lnSpc>
                <a:spcPct val="90000"/>
              </a:lnSpc>
              <a:spcBef>
                <a:spcPts val="1000"/>
              </a:spcBef>
              <a:buFont typeface="Arial" panose="020B0604020202020204" pitchFamily="34" charset="0"/>
              <a:buNone/>
            </a:pPr>
            <a:endParaRPr lang="en-US" altLang="zh-CN" sz="2200" dirty="0">
              <a:solidFill>
                <a:srgbClr val="1C7DDB"/>
              </a:solidFill>
              <a:latin typeface="Abadi"/>
            </a:endParaRPr>
          </a:p>
          <a:p>
            <a:pPr>
              <a:lnSpc>
                <a:spcPct val="90000"/>
              </a:lnSpc>
              <a:spcBef>
                <a:spcPts val="1000"/>
              </a:spcBef>
              <a:buFont typeface="Arial" panose="020B0604020202020204" pitchFamily="34" charset="0"/>
              <a:buNone/>
            </a:pPr>
            <a:r>
              <a:rPr lang="en-US" altLang="zh-CN" sz="2200">
                <a:solidFill>
                  <a:srgbClr val="1C7DDB"/>
                </a:solidFill>
                <a:latin typeface="Abadi"/>
              </a:rPr>
              <a:t>Place your flowchart of web scraping here</a:t>
            </a:r>
            <a:endParaRPr lang="en-US" altLang="zh-CN" sz="2800">
              <a:latin typeface="Calibri" panose="020F0502020204030204"/>
            </a:endParaRPr>
          </a:p>
        </p:txBody>
      </p:sp>
      <p:pic>
        <p:nvPicPr>
          <p:cNvPr id="2" name="图片 1" descr="27"/>
          <p:cNvPicPr>
            <a:picLocks noChangeAspect="1"/>
          </p:cNvPicPr>
          <p:nvPr/>
        </p:nvPicPr>
        <p:blipFill>
          <a:blip r:embed="rId2"/>
          <a:stretch>
            <a:fillRect/>
          </a:stretch>
        </p:blipFill>
        <p:spPr>
          <a:xfrm>
            <a:off x="4923155" y="1341120"/>
            <a:ext cx="6448425" cy="491490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9120,&quot;width&quot;:13140}"/>
</p:tagLst>
</file>

<file path=ppt/tags/tag2.xml><?xml version="1.0" encoding="utf-8"?>
<p:tagLst xmlns:p="http://schemas.openxmlformats.org/presentationml/2006/main">
  <p:tag name="COMMONDATA" val="eyJoZGlkIjoiMDU2Y2RlMjA1ZTRlMWYwNDc3MWFkMDY3MzY5OWJjM2YifQ=="/>
</p:tagLst>
</file>

<file path=ppt/theme/theme1.xml><?xml version="1.0" encoding="utf-8"?>
<a:theme xmlns:a="http://schemas.openxmlformats.org/drawingml/2006/main" name="Custom Design">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1C7DDB"/>
      </a:hlink>
      <a:folHlink>
        <a:srgbClr val="1C7DDB"/>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11816</Words>
  <Application>WPS 演示</Application>
  <PresentationFormat>Widescreen</PresentationFormat>
  <Paragraphs>431</Paragraphs>
  <Slides>46</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宋体</vt:lpstr>
      <vt:lpstr>Wingdings</vt:lpstr>
      <vt:lpstr>Calibri</vt:lpstr>
      <vt:lpstr>Abadi</vt:lpstr>
      <vt:lpstr>Segoe Print</vt:lpstr>
      <vt:lpstr>IBM Plex Mono SemiBold</vt:lpstr>
      <vt:lpstr>Abadi</vt:lpstr>
      <vt:lpstr>SF Pro</vt:lpstr>
      <vt:lpstr>Arial</vt:lpstr>
      <vt:lpstr>IBM Plex Mono Text</vt:lpstr>
      <vt:lpstr>Times New Roman</vt:lpstr>
      <vt:lpstr>微软雅黑</vt:lpstr>
      <vt:lpstr>Arial Unicode MS</vt:lpstr>
      <vt:lpstr>等线</vt:lpstr>
      <vt:lpstr>Calibri Light</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lmaopi</cp:lastModifiedBy>
  <cp:revision>248</cp:revision>
  <dcterms:created xsi:type="dcterms:W3CDTF">2021-04-29T18:58:00Z</dcterms:created>
  <dcterms:modified xsi:type="dcterms:W3CDTF">2022-08-02T18:16:12Z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756C65EAA09C460FA525CC6E88D0338E</vt:lpwstr>
  </property>
  <property fmtid="{D5CDD505-2E9C-101B-9397-08002B2CF9AE}" pid="4" name="KSOProductBuildVer">
    <vt:lpwstr>2052-11.1.0.11875</vt:lpwstr>
  </property>
</Properties>
</file>